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4"/>
  </p:sldMasterIdLst>
  <p:notesMasterIdLst>
    <p:notesMasterId r:id="rId19"/>
  </p:notesMasterIdLst>
  <p:sldIdLst>
    <p:sldId id="256" r:id="rId5"/>
    <p:sldId id="257" r:id="rId6"/>
    <p:sldId id="258" r:id="rId7"/>
    <p:sldId id="259" r:id="rId8"/>
    <p:sldId id="260" r:id="rId9"/>
    <p:sldId id="261" r:id="rId10"/>
    <p:sldId id="267" r:id="rId11"/>
    <p:sldId id="268" r:id="rId12"/>
    <p:sldId id="269" r:id="rId13"/>
    <p:sldId id="262" r:id="rId14"/>
    <p:sldId id="263" r:id="rId15"/>
    <p:sldId id="264" r:id="rId16"/>
    <p:sldId id="265"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2E97ED-8711-4008-8301-FCF29B2B4C10}" v="1" dt="2025-03-24T17:42:15.7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9935" autoAdjust="0"/>
  </p:normalViewPr>
  <p:slideViewPr>
    <p:cSldViewPr snapToGrid="0">
      <p:cViewPr varScale="1">
        <p:scale>
          <a:sx n="57" d="100"/>
          <a:sy n="57" d="100"/>
        </p:scale>
        <p:origin x="165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5D6DF7-FEEC-4DB5-98DB-54D079614AF2}" type="datetimeFigureOut">
              <a:t>3/24/2025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2E35BA-344F-4F83-95B9-2CE1A532A61E}" type="slidenum">
              <a:t>‹#›</a:t>
            </a:fld>
            <a:endParaRPr lang="en-US"/>
          </a:p>
        </p:txBody>
      </p:sp>
    </p:spTree>
    <p:extLst>
      <p:ext uri="{BB962C8B-B14F-4D97-AF65-F5344CB8AC3E}">
        <p14:creationId xmlns:p14="http://schemas.microsoft.com/office/powerpoint/2010/main" val="1620480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[Mohammad Wathiq </a:t>
            </a:r>
            <a:r>
              <a:rPr lang="en-US" err="1"/>
              <a:t>Soualhi</a:t>
            </a:r>
            <a:r>
              <a:rPr lang="en-US"/>
              <a:t>]: Let’s start with what MCI is. It’s a condition where cognitive decline is noticeable but doesn’t yet disrupt daily activities—think memory lapses, trouble finding words, or disorientation. Key risk factors include being over 65, having a family history of Alzheimer’s, or conditions like a prior stroke or hypertension, which Mary has. The concerning part is that up to 15% of MCI cases can progress to Alzheimer’s each year, according to the Alzheimer’s Association. This slide gives a quick snapshot to set the stage for Mary’s journey, which we’ll explore next.</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D72E35BA-344F-4F83-95B9-2CE1A532A61E}" type="slidenum">
              <a:t>3</a:t>
            </a:fld>
            <a:endParaRPr lang="en-US"/>
          </a:p>
        </p:txBody>
      </p:sp>
    </p:spTree>
    <p:extLst>
      <p:ext uri="{BB962C8B-B14F-4D97-AF65-F5344CB8AC3E}">
        <p14:creationId xmlns:p14="http://schemas.microsoft.com/office/powerpoint/2010/main" val="22693788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[Suha Shafi]: Here are the challenges we identified in Mary’s journey. First, there are assessment delays—the Memory Clinic assessment takes 4 to 8 weeks, which could delay her diagnosis and care, especially since early intervention is critical for MCI. Second, the complexity of data integration across systems like EHRs, RIS/PACS, and LIS increases the risk of errors or data mismatches, potentially affecting care coordination. Third, while Mary’s family and caregivers are involved, they lack formal guidance or resources to support her, which might add to her anxiety. Fourth, Mary’s high-sugar and sodium diet may worsen her condition, but dietary support from a Dietitian doesn’t start until Step 3, missing an early opportunity. Fifth, there’s a lack of early psychological support, Mary’s anxiety is noted in her symptoms, but mental health support from the Community Mental Health Team isn’t accessed until Step 3, which could leave her struggling emotionally. Furthermore, given Mary’s strong family history of Alzheimer’s, genetic testing like APOE ε4 could provide valuable insights, but access is conditional and not routine, potentially missing a chance for personalized care. Finally, Mary’s memory lapses, a key symptom of her MCI, may cause her to forget appointments for example, in Step 1, she receives an email for her GP follow-up but might forget to attend, risking missed care. These challenges highlight areas where the system could improve to better support patients like Mary. These challenges highlight areas where the system could improve to better support patients like Mary.</a:t>
            </a:r>
          </a:p>
          <a:p>
            <a:endParaRPr lang="en-US"/>
          </a:p>
          <a:p>
            <a:endParaRPr lang="en-US">
              <a:ea typeface="Calibri"/>
              <a:cs typeface="Calibri"/>
            </a:endParaRPr>
          </a:p>
        </p:txBody>
      </p:sp>
      <p:sp>
        <p:nvSpPr>
          <p:cNvPr id="4" name="Slide Number Placeholder 3"/>
          <p:cNvSpPr>
            <a:spLocks noGrp="1"/>
          </p:cNvSpPr>
          <p:nvPr>
            <p:ph type="sldNum" sz="quarter" idx="5"/>
          </p:nvPr>
        </p:nvSpPr>
        <p:spPr/>
        <p:txBody>
          <a:bodyPr/>
          <a:lstStyle/>
          <a:p>
            <a:fld id="{D72E35BA-344F-4F83-95B9-2CE1A532A61E}" type="slidenum">
              <a:t>12</a:t>
            </a:fld>
            <a:endParaRPr lang="en-US"/>
          </a:p>
        </p:txBody>
      </p:sp>
    </p:spTree>
    <p:extLst>
      <p:ext uri="{BB962C8B-B14F-4D97-AF65-F5344CB8AC3E}">
        <p14:creationId xmlns:p14="http://schemas.microsoft.com/office/powerpoint/2010/main" val="29655902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a:solidFill>
                  <a:srgbClr val="000000"/>
                </a:solidFill>
                <a:effectLst/>
                <a:latin typeface="Calibri"/>
                <a:ea typeface="Calibri"/>
                <a:cs typeface="Calibri"/>
              </a:rPr>
              <a:t>[</a:t>
            </a:r>
            <a:r>
              <a:rPr lang="en-US" b="0" i="0" u="none" strike="noStrike">
                <a:solidFill>
                  <a:srgbClr val="000000"/>
                </a:solidFill>
                <a:effectLst/>
              </a:rPr>
              <a:t>Gaurav Kewalramani</a:t>
            </a:r>
            <a:r>
              <a:rPr lang="en-US" sz="1800" b="0" i="0" u="none" strike="noStrike">
                <a:solidFill>
                  <a:srgbClr val="000000"/>
                </a:solidFill>
                <a:effectLst/>
                <a:latin typeface="Calibri"/>
                <a:ea typeface="Calibri"/>
                <a:cs typeface="Calibri"/>
              </a:rPr>
              <a:t>] </a:t>
            </a:r>
            <a:r>
              <a:rPr lang="en-US"/>
              <a:t>Here are some solution ideas to address the challenges in Mary’s care. To tackle assessment delays, we suggest prioritizing Memory Clinic referrals for high-risk patients like Mary, who has a family history of Alzheimer’s, to reduce wait times. For data integration risks, implementing AI-driven tools to cross-check data across systems like EHRs and RIS/PACS could improve accuracy. To support Mary’s family, an NHS-led program with workshops or resources for caregivers could help them better assist her. For her high-sugar and sodium diet, introducing dietary counseling right at the GP visit in Step 1 could address this risk factor earlier. To manage Mary’s anxiety, offering initial counseling or a CMHT screening during Step 1 would provide early mental health support. Finally, expanding routine access to APOE ε4 genetic testing for patients with a family history could enable more personalized care plans for Mary. Finally, to prevent Mary from forgetting appointments (like the email in Step 1) we suggest sending automated SMS reminders alongside emails to ensure she attends. These ideas aim to improve Mary’s care experience and outcomes. These ideas aim to improve both the system and Mary’s experience as she navigates her MCI care.</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D72E35BA-344F-4F83-95B9-2CE1A532A61E}" type="slidenum">
              <a:rPr lang="en-US"/>
              <a:t>13</a:t>
            </a:fld>
            <a:endParaRPr lang="en-US"/>
          </a:p>
        </p:txBody>
      </p:sp>
    </p:spTree>
    <p:extLst>
      <p:ext uri="{BB962C8B-B14F-4D97-AF65-F5344CB8AC3E}">
        <p14:creationId xmlns:p14="http://schemas.microsoft.com/office/powerpoint/2010/main" val="1655370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[Mohammad Wathiq Soualhi]: I will now be introducing Mary, our fictional patient. She’s a 65-year-old retired elementary school teacher, 162 cm tall, weighing 75 kg. Mary has a strong family history of Alzheimer’s—her maternal grandmother and aunt were both diagnosed. She’s had a stroke at 61 and has hypertension, managed with Lisinopril, Aspirin, and Atorvastatin. Her lifestyle includes mild activity like daily walks and community events, but her diet is high in sugar and sodium. Mary’s been experiencing memory lapses, speech difficulties, momentary disorientation, and anxiety, which prompted her to seek help. To understand her care for MCI, we followed her journey through the NHS system, using NHS/NICE guidelines. We mapped her interactions with actors like her GP, Memory Clinic, and systems like the NHS Spine and EHRs. We then created a </a:t>
            </a:r>
            <a:r>
              <a:rPr lang="en-US" dirty="0" err="1"/>
              <a:t>swimlane</a:t>
            </a:r>
            <a:r>
              <a:rPr lang="en-US" dirty="0"/>
              <a:t> diagram to visualize her journey and the data flows between these actors, which we’ll show you next.</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fld id="{D72E35BA-344F-4F83-95B9-2CE1A532A61E}" type="slidenum">
              <a:t>4</a:t>
            </a:fld>
            <a:endParaRPr lang="en-US"/>
          </a:p>
        </p:txBody>
      </p:sp>
    </p:spTree>
    <p:extLst>
      <p:ext uri="{BB962C8B-B14F-4D97-AF65-F5344CB8AC3E}">
        <p14:creationId xmlns:p14="http://schemas.microsoft.com/office/powerpoint/2010/main" val="216887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[Gaurav Kewalramani]: This slide highlights the key actors in Mary’s care journey. On the left, we have human actors: Mary herself, who reports symptoms and engages with care; her family and caregivers, who provide support; healthcare providers like her GP, Memory Clinic Team, and allied health professionals, who assess, diagnose, and support her; and specialists like lab technicians and radiologists, who conduct tests such as blood work and MRIs. On the right, we have electronic actors: EHR systems that store and share data like symptoms and test results; the NHS Spine, which syncs data across the system; specialized systems like the LIS and PACS for processing tests and imaging; coordination systems that handle referrals and care plans; and the Patient Portal, which lets Mary access her records. These actors interact to deliver Mary’s care, and we’ll see how in the next slide with our </a:t>
            </a:r>
            <a:r>
              <a:rPr lang="en-US" err="1"/>
              <a:t>swimlane</a:t>
            </a:r>
            <a:r>
              <a:rPr lang="en-US"/>
              <a:t> diagram.</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D72E35BA-344F-4F83-95B9-2CE1A532A61E}" type="slidenum">
              <a:t>5</a:t>
            </a:fld>
            <a:endParaRPr lang="en-US"/>
          </a:p>
        </p:txBody>
      </p:sp>
    </p:spTree>
    <p:extLst>
      <p:ext uri="{BB962C8B-B14F-4D97-AF65-F5344CB8AC3E}">
        <p14:creationId xmlns:p14="http://schemas.microsoft.com/office/powerpoint/2010/main" val="2484945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a:t>
            </a:r>
            <a:r>
              <a:rPr lang="en-US"/>
              <a:t>Samkitt Patni</a:t>
            </a:r>
            <a:r>
              <a:rPr lang="en-US">
                <a:ea typeface="Calibri"/>
                <a:cs typeface="Calibri"/>
              </a:rPr>
              <a:t>]: The first step in Mary's healthcare journey is her initial contact with her GP. Mary contacts her GP to report her symptoms. These are recorded and she is asked to book an appointment with the GP. This is done through the appointment system (which may be via phone or via a website). On the day of the appointment, a brief cognitive test called the GCPOG or 6CIT is conducted which assesses if her memory loss symptoms are caused by reversible causes like depression or medication side effects. However, if this is not the case and a risk of Alzheimer's is detected, then the GP refers her to a specialist memory service for further assessment. Throughout the process, the results are recorded in the GP HER and synced with NHS Spine. There are many challenges and issues that might occur throughout this step. If the booking system used by the GP is not integrated, the symptoms reported may not be properly recorded. Often test results for such tests aren't deterministic answers. This may prove to be tough to record into any particular format which may cause the summarizer to inaccurately summarize them which may cause inaccuracies in recording of results and cause errors for the patient. A major issue is with intersystem communication. The GP EHR might not sync with the NHS Spine in real time. This can cause major inconveniences for the patient and the proper integration of these systems is of high importance.</a:t>
            </a:r>
            <a:endParaRPr lang="en-US"/>
          </a:p>
        </p:txBody>
      </p:sp>
      <p:sp>
        <p:nvSpPr>
          <p:cNvPr id="4" name="Slide Number Placeholder 3"/>
          <p:cNvSpPr>
            <a:spLocks noGrp="1"/>
          </p:cNvSpPr>
          <p:nvPr>
            <p:ph type="sldNum" sz="quarter" idx="5"/>
          </p:nvPr>
        </p:nvSpPr>
        <p:spPr/>
        <p:txBody>
          <a:bodyPr/>
          <a:lstStyle/>
          <a:p>
            <a:fld id="{D72E35BA-344F-4F83-95B9-2CE1A532A61E}" type="slidenum">
              <a:rPr lang="en-GB"/>
              <a:t>6</a:t>
            </a:fld>
            <a:endParaRPr lang="en-GB"/>
          </a:p>
        </p:txBody>
      </p:sp>
    </p:spTree>
    <p:extLst>
      <p:ext uri="{BB962C8B-B14F-4D97-AF65-F5344CB8AC3E}">
        <p14:creationId xmlns:p14="http://schemas.microsoft.com/office/powerpoint/2010/main" val="1517204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[Gaurav Kewalramani]: After step 1 (i.e., when Marry goes to GP), she is referred to a specialist, which then leads to an appointment scheduled through the clinic's appointment system. Marry then undergoes a blood test, followed by an ACE-III test and an MRI to assess cognitive function. If a risk for Alzheimer’s is identified, a genetic test is conducted. Throughout the process, test results are recorded in the Memory Clinic's EHR and synchronized with the NHS Spine for diagnosis and assessment. The final step involves developing a care plan and referring the patient back to their GP. Several potential challenges are highlighted, such as delays due to paper-based forms, manual data entry errors, issues with system integration across different healthcare platforms, and reporting delays from radiology departments, especially if imaging is conducted offsite. These inefficiencies could impact patient care and workflow efficiency, emphasizing the need for better digital integration and streamlined communication between systems.</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D72E35BA-344F-4F83-95B9-2CE1A532A61E}" type="slidenum">
              <a:rPr lang="en-US"/>
              <a:t>7</a:t>
            </a:fld>
            <a:endParaRPr lang="en-US"/>
          </a:p>
        </p:txBody>
      </p:sp>
    </p:spTree>
    <p:extLst>
      <p:ext uri="{BB962C8B-B14F-4D97-AF65-F5344CB8AC3E}">
        <p14:creationId xmlns:p14="http://schemas.microsoft.com/office/powerpoint/2010/main" val="973966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[Suha Shafi] </a:t>
            </a:r>
            <a:r>
              <a:rPr lang="en-GB"/>
              <a:t>Looking at step 3 of our care pathway – this is where the real teamwork happens after Mary gets her diagnosis.</a:t>
            </a:r>
          </a:p>
          <a:p>
            <a:r>
              <a:rPr lang="en-GB"/>
              <a:t>So Mary starts here at the top, receiving her diagnosis and care instructions. Her GP reviews what the specialists found and updates her care plan. All of this gets synced through the NHS Spine so everyone's on the same page.</a:t>
            </a:r>
          </a:p>
          <a:p>
            <a:r>
              <a:rPr lang="en-GB"/>
              <a:t>The Memory Clinic team is really the quarterback here – they develop Mary's care plan, make referrals, and coordinate with all the allied health professionals who'll be working with her – that's the OTs, dietitians, mental health specialists, and others.</a:t>
            </a:r>
          </a:p>
          <a:p>
            <a:r>
              <a:rPr lang="en-GB"/>
              <a:t>But I want to point out some real-world challenges we're seeing:</a:t>
            </a:r>
          </a:p>
          <a:p>
            <a:r>
              <a:rPr lang="en-GB"/>
              <a:t>First, these updates don't always make it into the central EHR in a timely way – sometimes they get delayed or missed entirely.</a:t>
            </a:r>
          </a:p>
          <a:p>
            <a:r>
              <a:rPr lang="en-GB"/>
              <a:t>Each allied health provider tends to keep their own records, which don't always talk nicely with our Memory Clinic systems. This creates blind spots in Mary's overall care picture.</a:t>
            </a:r>
          </a:p>
          <a:p>
            <a:r>
              <a:rPr lang="en-GB"/>
              <a:t>Our pharmacy connections are another concern – they often don't have the full clinical context they need. Local pharmacies are mainly connected to GP systems, not specialist services.</a:t>
            </a:r>
          </a:p>
          <a:p>
            <a:r>
              <a:rPr lang="en-GB"/>
              <a:t>And finally, the biggest challenge – there are so many moving parts in this interdisciplinary communication. If these systems aren't seamlessly integrated, we risk delays and lost data.</a:t>
            </a:r>
          </a:p>
        </p:txBody>
      </p:sp>
      <p:sp>
        <p:nvSpPr>
          <p:cNvPr id="4" name="Slide Number Placeholder 3"/>
          <p:cNvSpPr>
            <a:spLocks noGrp="1"/>
          </p:cNvSpPr>
          <p:nvPr>
            <p:ph type="sldNum" sz="quarter" idx="5"/>
          </p:nvPr>
        </p:nvSpPr>
        <p:spPr/>
        <p:txBody>
          <a:bodyPr/>
          <a:lstStyle/>
          <a:p>
            <a:fld id="{D72E35BA-344F-4F83-95B9-2CE1A532A61E}" type="slidenum">
              <a:rPr lang="en-US" smtClean="0"/>
              <a:t>8</a:t>
            </a:fld>
            <a:endParaRPr lang="en-US"/>
          </a:p>
        </p:txBody>
      </p:sp>
    </p:spTree>
    <p:extLst>
      <p:ext uri="{BB962C8B-B14F-4D97-AF65-F5344CB8AC3E}">
        <p14:creationId xmlns:p14="http://schemas.microsoft.com/office/powerpoint/2010/main" val="2554422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[Sunjeev S] : After receiving her diagnosis, Marry gets care instructions and the GP reviews specialist findings. The GP then updates her care plan and syncs these updates with the broader system. The care team develops the care plan further and may refer Marry to allied health professionals. These professionals assess Marry and contribute notes, which are then integrated into her care plan. Team messages are coordinated, specialist reports are shared, and any medication requirements are passed along to pharmacies. The pharmacy dispenses medication and may send alerts, while the patient portal displays diagnoses and appointments. Key issues in this stage include poor integration of EHRs across services, delays in syncing data, and communication breakdowns among interdisciplinary teams. Pharmacies may also lack access to full clinical histories, and allied health services may not feed data back into the central system, all of which can lead to fragmented care and data mismatches.</a:t>
            </a:r>
          </a:p>
        </p:txBody>
      </p:sp>
      <p:sp>
        <p:nvSpPr>
          <p:cNvPr id="4" name="Slide Number Placeholder 3"/>
          <p:cNvSpPr>
            <a:spLocks noGrp="1"/>
          </p:cNvSpPr>
          <p:nvPr>
            <p:ph type="sldNum" sz="quarter" idx="5"/>
          </p:nvPr>
        </p:nvSpPr>
        <p:spPr/>
        <p:txBody>
          <a:bodyPr/>
          <a:lstStyle/>
          <a:p>
            <a:fld id="{D72E35BA-344F-4F83-95B9-2CE1A532A61E}" type="slidenum">
              <a:rPr lang="en-US"/>
              <a:t>9</a:t>
            </a:fld>
            <a:endParaRPr lang="en-US"/>
          </a:p>
        </p:txBody>
      </p:sp>
    </p:spTree>
    <p:extLst>
      <p:ext uri="{BB962C8B-B14F-4D97-AF65-F5344CB8AC3E}">
        <p14:creationId xmlns:p14="http://schemas.microsoft.com/office/powerpoint/2010/main" val="767949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b="0" i="0">
                <a:solidFill>
                  <a:srgbClr val="000000"/>
                </a:solidFill>
                <a:effectLst/>
                <a:latin typeface="Open Sans"/>
                <a:ea typeface="Open Sans"/>
                <a:cs typeface="Open Sans"/>
              </a:rPr>
              <a:t>Sunjeev Somu Arunachalam &amp; Suha Shafi</a:t>
            </a:r>
            <a:r>
              <a:rPr lang="en-US">
                <a:solidFill>
                  <a:srgbClr val="000000"/>
                </a:solidFill>
                <a:latin typeface="Calibri"/>
                <a:ea typeface="Calibri"/>
                <a:cs typeface="Calibri"/>
              </a:rPr>
              <a:t>]:</a:t>
            </a:r>
            <a:r>
              <a:rPr lang="en-US" dirty="0"/>
              <a:t> This slide shows how data flows between actors in Mary’s care journey. First, when Mary reports symptoms to her GP, this data goes into the Primary Care EHR and is sent to the LIS for blood tests, with results flowing back to the EHR. When the GP refers Mary to the Memory Clinic, referral data moves from the Primary Care EHR through the Digital Referral System to the Memory Clinic EHR, synced via the NHS Spine. During the Memory Clinic assessment, test orders and MRI results flow between the Hospital EHR and RIS/PACS. The Memory Clinic shares care plan updates via the Integrated Care Coordination Platform to Allied Health Systems. Mary accesses her diagnosis and appointments through the Patient Portal, which gets data from the Hospital EHR. Finally, the NHS Spine syncs records from both EHRs to ensure continuity across the system. These flows keep Mary’s care coordinated and accessible.</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fld id="{D72E35BA-344F-4F83-95B9-2CE1A532A61E}" type="slidenum">
              <a:t>10</a:t>
            </a:fld>
            <a:endParaRPr lang="en-US"/>
          </a:p>
        </p:txBody>
      </p:sp>
    </p:spTree>
    <p:extLst>
      <p:ext uri="{BB962C8B-B14F-4D97-AF65-F5344CB8AC3E}">
        <p14:creationId xmlns:p14="http://schemas.microsoft.com/office/powerpoint/2010/main" val="2483594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[Mohammad Wathiq Soualhi]: Here’s what we noticed while mapping Mary’s journey. First, there’s strong coordination between actors like the GP, Memory Clinic, and Allied Health professionals, made possible by systems like the Integrated Care Coordination Platform, which shares care plans efficiently. Second, the NHS Spine plays a critical role, syncing data like the Summary Care Record across systems to ensure continuity, as without it, care could be fragmented. Third, the Patient Portal empowers Mary by giving her access to her diagnosis and appointments, keeping her engaged. We also noticed variability in timing. While the initial GP visit takes just 1 to 7 days, the Memory Clinic assessment can take 4 to 8 weeks, which might indicate potential delays. Another observation is the complexity of data flows, multiple systems like EHRs, RIS/PACS, and LIS exchange data, requiring robust integration to avoid errors. Additionally, we observed that Mary’s symptoms, like memory lapses and disorientation, affect her ability to engage with care, for example, she might struggle to follow appointment schedules. Finally, the support from Allied Health professionals, like Occupational Therapy, a Dietitian, and a Speech Therapist, significantly enhances Mary’s quality of life by addressing her practical and emotional needs. These insights helped us understand both the strengths and challenges in Mary’s care.</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fld id="{D72E35BA-344F-4F83-95B9-2CE1A532A61E}" type="slidenum">
              <a:t>11</a:t>
            </a:fld>
            <a:endParaRPr lang="en-US"/>
          </a:p>
        </p:txBody>
      </p:sp>
    </p:spTree>
    <p:extLst>
      <p:ext uri="{BB962C8B-B14F-4D97-AF65-F5344CB8AC3E}">
        <p14:creationId xmlns:p14="http://schemas.microsoft.com/office/powerpoint/2010/main" val="2535064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77CA0979-F579-4E9B-A675-1F5ABBFF00DB}" type="datetimeFigureOut">
              <a:rPr lang="en-US" dirty="0"/>
              <a:t>3/24/2025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306546346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F7E76D0F-5A12-4D0A-80B0-1A6122B61E7B}" type="datetimeFigureOut">
              <a:rPr lang="en-US" dirty="0"/>
              <a:t>3/24/2025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230727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8B9E8C84-89CA-44AB-B0BE-5C91BAF75478}" type="datetimeFigureOut">
              <a:rPr lang="en-US" dirty="0"/>
              <a:t>3/24/2025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27423623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73E7156E-175E-4DBA-9D21-B772C320F342}" type="datetimeFigureOut">
              <a:rPr lang="en-US" dirty="0"/>
              <a:t>3/24/2025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1840597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04895F6E-3D02-4292-95D1-C62B3126321B}" type="datetimeFigureOut">
              <a:rPr lang="en-US" dirty="0"/>
              <a:t>3/24/2025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4187007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EDCB5ACB-D10C-44A8-9570-124370F4CB38}" type="datetimeFigureOut">
              <a:rPr lang="en-US" dirty="0"/>
              <a:t>3/24/2025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1197251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AB8D84F4-0E7A-4BDE-98C6-AE68FB974645}" type="datetimeFigureOut">
              <a:rPr lang="en-US" dirty="0"/>
              <a:t>3/24/2025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a:t>
              </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3327442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CBEFF1D8-9801-4C4B-92F3-66C9A863BD74}" type="datetimeFigureOut">
              <a:rPr lang="en-US" dirty="0"/>
              <a:t>3/24/2025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a:t>
              </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507886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961FE8FD-B23E-4E1A-83EF-0847EBEA0105}" type="datetimeFigureOut">
              <a:rPr lang="en-US" dirty="0"/>
              <a:t>3/24/2025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a:t>
              </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1242629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8DDF891E-A7C2-465C-AD39-8EDCB0F58E3C}" type="datetimeFigureOut">
              <a:rPr lang="en-US" dirty="0"/>
              <a:t>3/24/2025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10304518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p>
        </p:txBody>
      </p:sp>
      <p:sp>
        <p:nvSpPr>
          <p:cNvPr id="3" name="Picture Placeholder 2">
            <a:extLst>
              <a:ext uri="{FF2B5EF4-FFF2-40B4-BE49-F238E27FC236}">
                <a16:creationId xmlns:a16="http://schemas.microsoft.com/office/drawing/2014/main" id="{9571C769-CEC8-962A-01E6-15B0E056791E}"/>
              </a:ext>
            </a:extLst>
          </p:cNvPr>
          <p:cNvSpPr>
            <a:spLocks noGrp="1" noChangeAspect="1"/>
          </p:cNvSpPr>
          <p:nvPr>
            <p:ph type="pic" idx="1"/>
          </p:nvPr>
        </p:nvSpPr>
        <p:spPr>
          <a:xfrm>
            <a:off x="5063319" y="657103"/>
            <a:ext cx="6483687" cy="5555904"/>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F39F93E5-AFB6-485C-8E3C-32F92A07875F}" type="datetimeFigureOut">
              <a:rPr lang="en-US" dirty="0"/>
              <a:t>3/24/2025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dirty="0"/>
              <a:t>‹#›</a:t>
            </a:fld>
            <a:endParaRPr lang="en-US"/>
          </a:p>
        </p:txBody>
      </p:sp>
    </p:spTree>
    <p:extLst>
      <p:ext uri="{BB962C8B-B14F-4D97-AF65-F5344CB8AC3E}">
        <p14:creationId xmlns:p14="http://schemas.microsoft.com/office/powerpoint/2010/main" val="1271450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3A332BE1-279E-4118-9FE3-7952B079A510}" type="datetimeFigureOut">
              <a:rPr lang="en-US" dirty="0"/>
              <a:t>3/24/2025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r>
              <a:rPr lang="en-US"/>
              <a:t>
              </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dirty="0"/>
              <a:t>‹#›</a:t>
            </a:fld>
            <a:endParaRPr lang="en-US"/>
          </a:p>
        </p:txBody>
      </p:sp>
    </p:spTree>
    <p:extLst>
      <p:ext uri="{BB962C8B-B14F-4D97-AF65-F5344CB8AC3E}">
        <p14:creationId xmlns:p14="http://schemas.microsoft.com/office/powerpoint/2010/main" val="345002009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s://www.who.int/news-room/fact-sheets/detail/dementia" TargetMode="External"/><Relationship Id="rId3" Type="http://schemas.openxmlformats.org/officeDocument/2006/relationships/hyperlink" Target="https://www.alzheimers.gov/alzheimers-dementias/mild-cognitive-impairment" TargetMode="External"/><Relationship Id="rId7" Type="http://schemas.openxmlformats.org/officeDocument/2006/relationships/hyperlink" Target="https://www.nia.nih.gov/health/alzheimers-and-dementia/alzheimers-disease-fact-sheet" TargetMode="External"/><Relationship Id="rId2" Type="http://schemas.openxmlformats.org/officeDocument/2006/relationships/hyperlink" Target="https://www.alz.org/alzheimers-dementia/facts-figures" TargetMode="External"/><Relationship Id="rId1" Type="http://schemas.openxmlformats.org/officeDocument/2006/relationships/slideLayout" Target="../slideLayouts/slideLayout2.xml"/><Relationship Id="rId6" Type="http://schemas.openxmlformats.org/officeDocument/2006/relationships/hyperlink" Target="https://www.nice.org.uk/guidance/ng97" TargetMode="External"/><Relationship Id="rId5" Type="http://schemas.openxmlformats.org/officeDocument/2006/relationships/hyperlink" Target="https://doi.org/10.1016/S1474-4422(21)00035-1" TargetMode="External"/><Relationship Id="rId4" Type="http://schemas.openxmlformats.org/officeDocument/2006/relationships/hyperlink" Target="https://doi.org/10.1176/appi.books.9780890426787"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7908" y="1841239"/>
            <a:ext cx="11676184" cy="1590431"/>
          </a:xfrm>
        </p:spPr>
        <p:txBody>
          <a:bodyPr>
            <a:normAutofit fontScale="90000"/>
          </a:bodyPr>
          <a:lstStyle/>
          <a:p>
            <a:pPr algn="ctr"/>
            <a:r>
              <a:rPr lang="en-US" sz="4400">
                <a:ea typeface="+mj-lt"/>
                <a:cs typeface="+mj-lt"/>
              </a:rPr>
              <a:t>Exploring Mary’s Journey:</a:t>
            </a:r>
            <a:br>
              <a:rPr lang="en-US" sz="4400">
                <a:ea typeface="+mj-lt"/>
                <a:cs typeface="+mj-lt"/>
              </a:rPr>
            </a:br>
            <a:r>
              <a:rPr lang="en-US" sz="4400">
                <a:ea typeface="+mj-lt"/>
                <a:cs typeface="+mj-lt"/>
              </a:rPr>
              <a:t> Managing Mild Cognitive Impairment (MCI)</a:t>
            </a:r>
            <a:endParaRPr lang="en-US" sz="4400"/>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BD398-ED87-3771-CB5E-D28F9D73CDC1}"/>
              </a:ext>
            </a:extLst>
          </p:cNvPr>
          <p:cNvSpPr>
            <a:spLocks noGrp="1"/>
          </p:cNvSpPr>
          <p:nvPr>
            <p:ph type="title"/>
          </p:nvPr>
        </p:nvSpPr>
        <p:spPr>
          <a:xfrm>
            <a:off x="612648" y="294643"/>
            <a:ext cx="10653578" cy="1132258"/>
          </a:xfrm>
        </p:spPr>
        <p:txBody>
          <a:bodyPr/>
          <a:lstStyle/>
          <a:p>
            <a:pPr algn="ctr"/>
            <a:r>
              <a:rPr lang="en-US" sz="4800">
                <a:ea typeface="+mj-lt"/>
                <a:cs typeface="+mj-lt"/>
              </a:rPr>
              <a:t>Data-flows between Actors</a:t>
            </a:r>
            <a:endParaRPr lang="en-US" sz="4800"/>
          </a:p>
          <a:p>
            <a:pPr algn="ctr"/>
            <a:endParaRPr lang="en-US" sz="4800"/>
          </a:p>
        </p:txBody>
      </p:sp>
      <p:sp>
        <p:nvSpPr>
          <p:cNvPr id="16" name="TextBox 15">
            <a:extLst>
              <a:ext uri="{FF2B5EF4-FFF2-40B4-BE49-F238E27FC236}">
                <a16:creationId xmlns:a16="http://schemas.microsoft.com/office/drawing/2014/main" id="{54248ABD-AE34-C892-4293-0B3FEDF97CF7}"/>
              </a:ext>
            </a:extLst>
          </p:cNvPr>
          <p:cNvSpPr txBox="1"/>
          <p:nvPr/>
        </p:nvSpPr>
        <p:spPr>
          <a:xfrm>
            <a:off x="722663" y="1826908"/>
            <a:ext cx="10698252"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000000"/>
                </a:solidFill>
                <a:latin typeface="Aptos"/>
                <a:ea typeface="+mn-lt"/>
                <a:cs typeface="+mn-lt"/>
              </a:rPr>
              <a:t>Symptoms &amp; Test Orders</a:t>
            </a:r>
            <a:r>
              <a:rPr lang="en-US" dirty="0">
                <a:solidFill>
                  <a:srgbClr val="000000"/>
                </a:solidFill>
                <a:latin typeface="Aptos"/>
                <a:ea typeface="+mn-lt"/>
                <a:cs typeface="+mn-lt"/>
              </a:rPr>
              <a:t>: </a:t>
            </a:r>
          </a:p>
          <a:p>
            <a:r>
              <a:rPr lang="en-US" dirty="0">
                <a:solidFill>
                  <a:srgbClr val="000000"/>
                </a:solidFill>
                <a:latin typeface="Aptos"/>
                <a:ea typeface="+mn-lt"/>
                <a:cs typeface="+mn-lt"/>
              </a:rPr>
              <a:t>  Mary → GP → Primary Care EHR → LIS (blood test results return to EHR).</a:t>
            </a:r>
            <a:endParaRPr lang="en-US" dirty="0">
              <a:solidFill>
                <a:srgbClr val="000000"/>
              </a:solidFill>
              <a:latin typeface="Aptos"/>
            </a:endParaRPr>
          </a:p>
          <a:p>
            <a:endParaRPr lang="en-US" dirty="0">
              <a:solidFill>
                <a:srgbClr val="000000"/>
              </a:solidFill>
              <a:latin typeface="Aptos"/>
              <a:ea typeface="+mn-lt"/>
              <a:cs typeface="+mn-lt"/>
            </a:endParaRPr>
          </a:p>
          <a:p>
            <a:r>
              <a:rPr lang="en-US" b="1" dirty="0">
                <a:solidFill>
                  <a:srgbClr val="000000"/>
                </a:solidFill>
                <a:latin typeface="Aptos"/>
                <a:ea typeface="+mn-lt"/>
                <a:cs typeface="+mn-lt"/>
              </a:rPr>
              <a:t>Referral Data</a:t>
            </a:r>
            <a:r>
              <a:rPr lang="en-US" dirty="0">
                <a:solidFill>
                  <a:srgbClr val="000000"/>
                </a:solidFill>
                <a:latin typeface="Aptos"/>
                <a:ea typeface="+mn-lt"/>
                <a:cs typeface="+mn-lt"/>
              </a:rPr>
              <a:t>:</a:t>
            </a:r>
          </a:p>
          <a:p>
            <a:r>
              <a:rPr lang="en-US" dirty="0">
                <a:solidFill>
                  <a:srgbClr val="000000"/>
                </a:solidFill>
                <a:latin typeface="Aptos"/>
                <a:ea typeface="+mn-lt"/>
                <a:cs typeface="+mn-lt"/>
              </a:rPr>
              <a:t>   Primary Care EHR → Digital Referral System → Memory Clinic EHR (via NHS Spine).</a:t>
            </a:r>
            <a:endParaRPr lang="en-US" dirty="0">
              <a:solidFill>
                <a:srgbClr val="000000"/>
              </a:solidFill>
              <a:latin typeface="Aptos"/>
            </a:endParaRPr>
          </a:p>
          <a:p>
            <a:endParaRPr lang="en-US" b="1" dirty="0">
              <a:solidFill>
                <a:srgbClr val="000000"/>
              </a:solidFill>
              <a:latin typeface="Aptos"/>
              <a:ea typeface="+mn-lt"/>
              <a:cs typeface="+mn-lt"/>
            </a:endParaRPr>
          </a:p>
          <a:p>
            <a:r>
              <a:rPr lang="en-US" b="1" dirty="0">
                <a:solidFill>
                  <a:srgbClr val="000000"/>
                </a:solidFill>
                <a:latin typeface="Aptos"/>
                <a:ea typeface="+mn-lt"/>
                <a:cs typeface="+mn-lt"/>
              </a:rPr>
              <a:t>Assessment &amp; Imaging</a:t>
            </a:r>
            <a:r>
              <a:rPr lang="en-US" dirty="0">
                <a:solidFill>
                  <a:srgbClr val="000000"/>
                </a:solidFill>
                <a:latin typeface="Aptos"/>
                <a:ea typeface="+mn-lt"/>
                <a:cs typeface="+mn-lt"/>
              </a:rPr>
              <a:t>: </a:t>
            </a:r>
          </a:p>
          <a:p>
            <a:r>
              <a:rPr lang="en-US" dirty="0">
                <a:solidFill>
                  <a:srgbClr val="000000"/>
                </a:solidFill>
                <a:latin typeface="Aptos"/>
                <a:ea typeface="+mn-lt"/>
                <a:cs typeface="+mn-lt"/>
              </a:rPr>
              <a:t>  Memory Clinic → Hospital EHR → RIS/PACS (MRI results return to EHR).</a:t>
            </a:r>
            <a:endParaRPr lang="en-US" dirty="0">
              <a:solidFill>
                <a:srgbClr val="000000"/>
              </a:solidFill>
              <a:latin typeface="Aptos"/>
            </a:endParaRPr>
          </a:p>
          <a:p>
            <a:endParaRPr lang="en-US" b="1" dirty="0">
              <a:solidFill>
                <a:srgbClr val="000000"/>
              </a:solidFill>
              <a:latin typeface="Aptos"/>
              <a:ea typeface="+mn-lt"/>
              <a:cs typeface="+mn-lt"/>
            </a:endParaRPr>
          </a:p>
          <a:p>
            <a:r>
              <a:rPr lang="en-US" b="1" dirty="0">
                <a:solidFill>
                  <a:srgbClr val="000000"/>
                </a:solidFill>
                <a:latin typeface="Aptos"/>
                <a:ea typeface="+mn-lt"/>
                <a:cs typeface="+mn-lt"/>
              </a:rPr>
              <a:t>Care Plan Updates</a:t>
            </a:r>
            <a:r>
              <a:rPr lang="en-US" dirty="0">
                <a:solidFill>
                  <a:srgbClr val="000000"/>
                </a:solidFill>
                <a:latin typeface="Aptos"/>
                <a:ea typeface="+mn-lt"/>
                <a:cs typeface="+mn-lt"/>
              </a:rPr>
              <a:t>: </a:t>
            </a:r>
          </a:p>
          <a:p>
            <a:r>
              <a:rPr lang="en-US" dirty="0">
                <a:solidFill>
                  <a:srgbClr val="000000"/>
                </a:solidFill>
                <a:latin typeface="Aptos"/>
                <a:ea typeface="+mn-lt"/>
                <a:cs typeface="+mn-lt"/>
              </a:rPr>
              <a:t>  Memory Clinic → Integrated Care Coordination Platform → Allied Health Systems.</a:t>
            </a:r>
            <a:endParaRPr lang="en-US" dirty="0">
              <a:solidFill>
                <a:srgbClr val="000000"/>
              </a:solidFill>
              <a:latin typeface="Aptos"/>
            </a:endParaRPr>
          </a:p>
          <a:p>
            <a:endParaRPr lang="en-US" b="1" dirty="0">
              <a:solidFill>
                <a:srgbClr val="000000"/>
              </a:solidFill>
              <a:latin typeface="Aptos"/>
              <a:ea typeface="+mn-lt"/>
              <a:cs typeface="+mn-lt"/>
            </a:endParaRPr>
          </a:p>
          <a:p>
            <a:r>
              <a:rPr lang="en-US" b="1" dirty="0">
                <a:solidFill>
                  <a:srgbClr val="000000"/>
                </a:solidFill>
                <a:latin typeface="Aptos"/>
                <a:ea typeface="+mn-lt"/>
                <a:cs typeface="+mn-lt"/>
              </a:rPr>
              <a:t>Patient Access</a:t>
            </a:r>
            <a:r>
              <a:rPr lang="en-US" dirty="0">
                <a:solidFill>
                  <a:srgbClr val="000000"/>
                </a:solidFill>
                <a:latin typeface="Aptos"/>
                <a:ea typeface="+mn-lt"/>
                <a:cs typeface="+mn-lt"/>
              </a:rPr>
              <a:t>: </a:t>
            </a:r>
          </a:p>
          <a:p>
            <a:r>
              <a:rPr lang="en-US" dirty="0">
                <a:solidFill>
                  <a:srgbClr val="000000"/>
                </a:solidFill>
                <a:latin typeface="Aptos"/>
                <a:ea typeface="+mn-lt"/>
                <a:cs typeface="+mn-lt"/>
              </a:rPr>
              <a:t>  Hospital EHR → Patient Portal (displays diagnosis, appointments for Mary).</a:t>
            </a:r>
            <a:endParaRPr lang="en-US" dirty="0">
              <a:solidFill>
                <a:srgbClr val="000000"/>
              </a:solidFill>
              <a:latin typeface="Aptos"/>
            </a:endParaRPr>
          </a:p>
          <a:p>
            <a:endParaRPr lang="en-US" b="1" dirty="0">
              <a:solidFill>
                <a:srgbClr val="000000"/>
              </a:solidFill>
              <a:latin typeface="Aptos"/>
              <a:ea typeface="+mn-lt"/>
              <a:cs typeface="+mn-lt"/>
            </a:endParaRPr>
          </a:p>
          <a:p>
            <a:r>
              <a:rPr lang="en-US" b="1" dirty="0">
                <a:solidFill>
                  <a:srgbClr val="000000"/>
                </a:solidFill>
                <a:latin typeface="Aptos"/>
                <a:ea typeface="+mn-lt"/>
                <a:cs typeface="+mn-lt"/>
              </a:rPr>
              <a:t>Data Syncing</a:t>
            </a:r>
            <a:r>
              <a:rPr lang="en-US" dirty="0">
                <a:solidFill>
                  <a:srgbClr val="000000"/>
                </a:solidFill>
                <a:latin typeface="Aptos"/>
                <a:ea typeface="+mn-lt"/>
                <a:cs typeface="+mn-lt"/>
              </a:rPr>
              <a:t>: </a:t>
            </a:r>
            <a:endParaRPr lang="en-US" dirty="0">
              <a:solidFill>
                <a:srgbClr val="000000"/>
              </a:solidFill>
              <a:latin typeface="Aptos"/>
            </a:endParaRPr>
          </a:p>
          <a:p>
            <a:r>
              <a:rPr lang="en-US" dirty="0">
                <a:solidFill>
                  <a:srgbClr val="000000"/>
                </a:solidFill>
                <a:latin typeface="Aptos"/>
                <a:ea typeface="+mn-lt"/>
                <a:cs typeface="+mn-lt"/>
              </a:rPr>
              <a:t>  Primary Care EHR &amp; Hospital EHR → NHS Spine (syncs records across systems).</a:t>
            </a:r>
            <a:endParaRPr lang="en-US" dirty="0">
              <a:solidFill>
                <a:srgbClr val="000000"/>
              </a:solidFill>
              <a:latin typeface="Aptos"/>
            </a:endParaRPr>
          </a:p>
          <a:p>
            <a:pPr algn="l"/>
            <a:endParaRPr lang="en-US" dirty="0">
              <a:solidFill>
                <a:srgbClr val="000000"/>
              </a:solidFill>
              <a:latin typeface="Aptos"/>
            </a:endParaRPr>
          </a:p>
        </p:txBody>
      </p:sp>
      <p:sp>
        <p:nvSpPr>
          <p:cNvPr id="17" name="TextBox 16">
            <a:extLst>
              <a:ext uri="{FF2B5EF4-FFF2-40B4-BE49-F238E27FC236}">
                <a16:creationId xmlns:a16="http://schemas.microsoft.com/office/drawing/2014/main" id="{2C51BEEA-75EE-6AA1-C2FB-7E9D1AE69625}"/>
              </a:ext>
            </a:extLst>
          </p:cNvPr>
          <p:cNvSpPr txBox="1"/>
          <p:nvPr/>
        </p:nvSpPr>
        <p:spPr>
          <a:xfrm>
            <a:off x="424111" y="895795"/>
            <a:ext cx="158837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Will make a diagram for this slide later</a:t>
            </a:r>
          </a:p>
        </p:txBody>
      </p:sp>
      <p:graphicFrame>
        <p:nvGraphicFramePr>
          <p:cNvPr id="6" name="Table 5">
            <a:extLst>
              <a:ext uri="{FF2B5EF4-FFF2-40B4-BE49-F238E27FC236}">
                <a16:creationId xmlns:a16="http://schemas.microsoft.com/office/drawing/2014/main" id="{A50CCB85-7E55-42A1-6ECC-F81D4724DED4}"/>
              </a:ext>
            </a:extLst>
          </p:cNvPr>
          <p:cNvGraphicFramePr>
            <a:graphicFrameLocks noGrp="1"/>
          </p:cNvGraphicFramePr>
          <p:nvPr>
            <p:extLst>
              <p:ext uri="{D42A27DB-BD31-4B8C-83A1-F6EECF244321}">
                <p14:modId xmlns:p14="http://schemas.microsoft.com/office/powerpoint/2010/main" val="1820151491"/>
              </p:ext>
            </p:extLst>
          </p:nvPr>
        </p:nvGraphicFramePr>
        <p:xfrm>
          <a:off x="424111" y="1003106"/>
          <a:ext cx="11244366" cy="5642320"/>
        </p:xfrm>
        <a:graphic>
          <a:graphicData uri="http://schemas.openxmlformats.org/drawingml/2006/table">
            <a:tbl>
              <a:tblPr firstRow="1" bandRow="1">
                <a:tableStyleId>{5C22544A-7EE6-4342-B048-85BDC9FD1C3A}</a:tableStyleId>
              </a:tblPr>
              <a:tblGrid>
                <a:gridCol w="3748122">
                  <a:extLst>
                    <a:ext uri="{9D8B030D-6E8A-4147-A177-3AD203B41FA5}">
                      <a16:colId xmlns:a16="http://schemas.microsoft.com/office/drawing/2014/main" val="2576792275"/>
                    </a:ext>
                  </a:extLst>
                </a:gridCol>
                <a:gridCol w="3748122">
                  <a:extLst>
                    <a:ext uri="{9D8B030D-6E8A-4147-A177-3AD203B41FA5}">
                      <a16:colId xmlns:a16="http://schemas.microsoft.com/office/drawing/2014/main" val="1575248874"/>
                    </a:ext>
                  </a:extLst>
                </a:gridCol>
                <a:gridCol w="3748122">
                  <a:extLst>
                    <a:ext uri="{9D8B030D-6E8A-4147-A177-3AD203B41FA5}">
                      <a16:colId xmlns:a16="http://schemas.microsoft.com/office/drawing/2014/main" val="820580651"/>
                    </a:ext>
                  </a:extLst>
                </a:gridCol>
              </a:tblGrid>
              <a:tr h="335009">
                <a:tc>
                  <a:txBody>
                    <a:bodyPr/>
                    <a:lstStyle/>
                    <a:p>
                      <a:r>
                        <a:rPr lang="en-US" sz="1600" b="1"/>
                        <a:t>Data Type</a:t>
                      </a:r>
                      <a:endParaRPr lang="en-US" sz="1600"/>
                    </a:p>
                  </a:txBody>
                  <a:tcPr anchor="ctr"/>
                </a:tc>
                <a:tc>
                  <a:txBody>
                    <a:bodyPr/>
                    <a:lstStyle/>
                    <a:p>
                      <a:r>
                        <a:rPr lang="en-US" sz="1600" b="1"/>
                        <a:t>Source</a:t>
                      </a:r>
                      <a:endParaRPr lang="en-US" sz="1600"/>
                    </a:p>
                  </a:txBody>
                  <a:tcPr anchor="ctr"/>
                </a:tc>
                <a:tc>
                  <a:txBody>
                    <a:bodyPr/>
                    <a:lstStyle/>
                    <a:p>
                      <a:r>
                        <a:rPr lang="en-US" sz="1600" b="1"/>
                        <a:t>Destination(s)</a:t>
                      </a:r>
                      <a:endParaRPr lang="en-US" sz="1600"/>
                    </a:p>
                  </a:txBody>
                  <a:tcPr anchor="ctr"/>
                </a:tc>
                <a:extLst>
                  <a:ext uri="{0D108BD9-81ED-4DB2-BD59-A6C34878D82A}">
                    <a16:rowId xmlns:a16="http://schemas.microsoft.com/office/drawing/2014/main" val="1748501248"/>
                  </a:ext>
                </a:extLst>
              </a:tr>
              <a:tr h="335009">
                <a:tc>
                  <a:txBody>
                    <a:bodyPr/>
                    <a:lstStyle/>
                    <a:p>
                      <a:r>
                        <a:rPr lang="en-US" sz="1600"/>
                        <a:t>Symptoms Data</a:t>
                      </a:r>
                    </a:p>
                  </a:txBody>
                  <a:tcPr anchor="ctr"/>
                </a:tc>
                <a:tc>
                  <a:txBody>
                    <a:bodyPr/>
                    <a:lstStyle/>
                    <a:p>
                      <a:r>
                        <a:rPr lang="en-US" sz="1600"/>
                        <a:t>Patient/GP</a:t>
                      </a:r>
                    </a:p>
                  </a:txBody>
                  <a:tcPr anchor="ctr"/>
                </a:tc>
                <a:tc>
                  <a:txBody>
                    <a:bodyPr/>
                    <a:lstStyle/>
                    <a:p>
                      <a:r>
                        <a:rPr lang="en-US" sz="1600"/>
                        <a:t>GP EHR → NHS Spine</a:t>
                      </a:r>
                    </a:p>
                  </a:txBody>
                  <a:tcPr anchor="ctr"/>
                </a:tc>
                <a:extLst>
                  <a:ext uri="{0D108BD9-81ED-4DB2-BD59-A6C34878D82A}">
                    <a16:rowId xmlns:a16="http://schemas.microsoft.com/office/drawing/2014/main" val="4068791214"/>
                  </a:ext>
                </a:extLst>
              </a:tr>
              <a:tr h="335009">
                <a:tc>
                  <a:txBody>
                    <a:bodyPr/>
                    <a:lstStyle/>
                    <a:p>
                      <a:r>
                        <a:rPr lang="en-US" sz="1600"/>
                        <a:t>Appointment Info</a:t>
                      </a:r>
                    </a:p>
                  </a:txBody>
                  <a:tcPr anchor="ctr"/>
                </a:tc>
                <a:tc>
                  <a:txBody>
                    <a:bodyPr/>
                    <a:lstStyle/>
                    <a:p>
                      <a:r>
                        <a:rPr lang="en-US" sz="1600"/>
                        <a:t>GP/Clinic Systems</a:t>
                      </a:r>
                    </a:p>
                  </a:txBody>
                  <a:tcPr anchor="ctr"/>
                </a:tc>
                <a:tc>
                  <a:txBody>
                    <a:bodyPr/>
                    <a:lstStyle/>
                    <a:p>
                      <a:r>
                        <a:rPr lang="en-US" sz="1600"/>
                        <a:t>GP/Clinic EHRs</a:t>
                      </a:r>
                    </a:p>
                  </a:txBody>
                  <a:tcPr anchor="ctr"/>
                </a:tc>
                <a:extLst>
                  <a:ext uri="{0D108BD9-81ED-4DB2-BD59-A6C34878D82A}">
                    <a16:rowId xmlns:a16="http://schemas.microsoft.com/office/drawing/2014/main" val="3075332811"/>
                  </a:ext>
                </a:extLst>
              </a:tr>
              <a:tr h="578234">
                <a:tc>
                  <a:txBody>
                    <a:bodyPr/>
                    <a:lstStyle/>
                    <a:p>
                      <a:r>
                        <a:rPr lang="en-US" sz="1600"/>
                        <a:t>Test Requests (Blood/MRI)</a:t>
                      </a:r>
                    </a:p>
                  </a:txBody>
                  <a:tcPr anchor="ctr"/>
                </a:tc>
                <a:tc>
                  <a:txBody>
                    <a:bodyPr/>
                    <a:lstStyle/>
                    <a:p>
                      <a:r>
                        <a:rPr lang="en-US" sz="1600"/>
                        <a:t>GP/Clinic</a:t>
                      </a:r>
                    </a:p>
                  </a:txBody>
                  <a:tcPr anchor="ctr"/>
                </a:tc>
                <a:tc>
                  <a:txBody>
                    <a:bodyPr/>
                    <a:lstStyle/>
                    <a:p>
                      <a:r>
                        <a:rPr lang="en-US" sz="1600"/>
                        <a:t>Lab / Radiology Systems</a:t>
                      </a:r>
                    </a:p>
                  </a:txBody>
                  <a:tcPr anchor="ctr"/>
                </a:tc>
                <a:extLst>
                  <a:ext uri="{0D108BD9-81ED-4DB2-BD59-A6C34878D82A}">
                    <a16:rowId xmlns:a16="http://schemas.microsoft.com/office/drawing/2014/main" val="3360362945"/>
                  </a:ext>
                </a:extLst>
              </a:tr>
              <a:tr h="578234">
                <a:tc>
                  <a:txBody>
                    <a:bodyPr/>
                    <a:lstStyle/>
                    <a:p>
                      <a:r>
                        <a:rPr lang="en-US" sz="1600"/>
                        <a:t>Test Results</a:t>
                      </a:r>
                    </a:p>
                  </a:txBody>
                  <a:tcPr anchor="ctr"/>
                </a:tc>
                <a:tc>
                  <a:txBody>
                    <a:bodyPr/>
                    <a:lstStyle/>
                    <a:p>
                      <a:r>
                        <a:rPr lang="en-US" sz="1600"/>
                        <a:t>Labs / Imaging</a:t>
                      </a:r>
                    </a:p>
                  </a:txBody>
                  <a:tcPr anchor="ctr"/>
                </a:tc>
                <a:tc>
                  <a:txBody>
                    <a:bodyPr/>
                    <a:lstStyle/>
                    <a:p>
                      <a:r>
                        <a:rPr lang="en-US" sz="1600"/>
                        <a:t>Clinic EHRs → GP EHR → NHS Spine</a:t>
                      </a:r>
                    </a:p>
                  </a:txBody>
                  <a:tcPr anchor="ctr"/>
                </a:tc>
                <a:extLst>
                  <a:ext uri="{0D108BD9-81ED-4DB2-BD59-A6C34878D82A}">
                    <a16:rowId xmlns:a16="http://schemas.microsoft.com/office/drawing/2014/main" val="3122871956"/>
                  </a:ext>
                </a:extLst>
              </a:tr>
              <a:tr h="335009">
                <a:tc>
                  <a:txBody>
                    <a:bodyPr/>
                    <a:lstStyle/>
                    <a:p>
                      <a:r>
                        <a:rPr lang="en-US" sz="1600"/>
                        <a:t>Cognitive Assessments</a:t>
                      </a:r>
                    </a:p>
                  </a:txBody>
                  <a:tcPr anchor="ctr"/>
                </a:tc>
                <a:tc>
                  <a:txBody>
                    <a:bodyPr/>
                    <a:lstStyle/>
                    <a:p>
                      <a:r>
                        <a:rPr lang="en-US" sz="1600"/>
                        <a:t>GP/Clinic</a:t>
                      </a:r>
                    </a:p>
                  </a:txBody>
                  <a:tcPr anchor="ctr"/>
                </a:tc>
                <a:tc>
                  <a:txBody>
                    <a:bodyPr/>
                    <a:lstStyle/>
                    <a:p>
                      <a:r>
                        <a:rPr lang="en-US" sz="1600"/>
                        <a:t>EHRs → NHS Spine</a:t>
                      </a:r>
                    </a:p>
                  </a:txBody>
                  <a:tcPr anchor="ctr"/>
                </a:tc>
                <a:extLst>
                  <a:ext uri="{0D108BD9-81ED-4DB2-BD59-A6C34878D82A}">
                    <a16:rowId xmlns:a16="http://schemas.microsoft.com/office/drawing/2014/main" val="4161667813"/>
                  </a:ext>
                </a:extLst>
              </a:tr>
              <a:tr h="335009">
                <a:tc>
                  <a:txBody>
                    <a:bodyPr/>
                    <a:lstStyle/>
                    <a:p>
                      <a:r>
                        <a:rPr lang="en-US" sz="1600"/>
                        <a:t>Diagnosis &amp; Risk Flags</a:t>
                      </a:r>
                    </a:p>
                  </a:txBody>
                  <a:tcPr anchor="ctr"/>
                </a:tc>
                <a:tc>
                  <a:txBody>
                    <a:bodyPr/>
                    <a:lstStyle/>
                    <a:p>
                      <a:r>
                        <a:rPr lang="en-US" sz="1600"/>
                        <a:t>Clinic</a:t>
                      </a:r>
                    </a:p>
                  </a:txBody>
                  <a:tcPr anchor="ctr"/>
                </a:tc>
                <a:tc>
                  <a:txBody>
                    <a:bodyPr/>
                    <a:lstStyle/>
                    <a:p>
                      <a:r>
                        <a:rPr lang="en-US" sz="1600"/>
                        <a:t>GP EHR → NHS Spine</a:t>
                      </a:r>
                    </a:p>
                  </a:txBody>
                  <a:tcPr anchor="ctr"/>
                </a:tc>
                <a:extLst>
                  <a:ext uri="{0D108BD9-81ED-4DB2-BD59-A6C34878D82A}">
                    <a16:rowId xmlns:a16="http://schemas.microsoft.com/office/drawing/2014/main" val="1383811202"/>
                  </a:ext>
                </a:extLst>
              </a:tr>
              <a:tr h="826049">
                <a:tc>
                  <a:txBody>
                    <a:bodyPr/>
                    <a:lstStyle/>
                    <a:p>
                      <a:r>
                        <a:rPr lang="en-US" sz="1600"/>
                        <a:t>Care Plans</a:t>
                      </a:r>
                    </a:p>
                  </a:txBody>
                  <a:tcPr anchor="ctr"/>
                </a:tc>
                <a:tc>
                  <a:txBody>
                    <a:bodyPr/>
                    <a:lstStyle/>
                    <a:p>
                      <a:r>
                        <a:rPr lang="en-US" sz="1600"/>
                        <a:t>GP / Memory Clinic</a:t>
                      </a:r>
                    </a:p>
                  </a:txBody>
                  <a:tcPr anchor="ctr"/>
                </a:tc>
                <a:tc>
                  <a:txBody>
                    <a:bodyPr/>
                    <a:lstStyle/>
                    <a:p>
                      <a:r>
                        <a:rPr lang="en-GB" sz="1600"/>
                        <a:t>Primary Care Team → NHS Spine → Allied Health / Pharmacy</a:t>
                      </a:r>
                    </a:p>
                  </a:txBody>
                  <a:tcPr anchor="ctr"/>
                </a:tc>
                <a:extLst>
                  <a:ext uri="{0D108BD9-81ED-4DB2-BD59-A6C34878D82A}">
                    <a16:rowId xmlns:a16="http://schemas.microsoft.com/office/drawing/2014/main" val="942464055"/>
                  </a:ext>
                </a:extLst>
              </a:tr>
              <a:tr h="826049">
                <a:tc>
                  <a:txBody>
                    <a:bodyPr/>
                    <a:lstStyle/>
                    <a:p>
                      <a:r>
                        <a:rPr lang="en-US" sz="1600"/>
                        <a:t>Allied Health Notes</a:t>
                      </a:r>
                    </a:p>
                  </a:txBody>
                  <a:tcPr anchor="ctr"/>
                </a:tc>
                <a:tc>
                  <a:txBody>
                    <a:bodyPr/>
                    <a:lstStyle/>
                    <a:p>
                      <a:r>
                        <a:rPr lang="en-US" sz="1600" dirty="0"/>
                        <a:t>Allied Healthcare Systems</a:t>
                      </a:r>
                    </a:p>
                  </a:txBody>
                  <a:tcPr anchor="ctr"/>
                </a:tc>
                <a:tc>
                  <a:txBody>
                    <a:bodyPr/>
                    <a:lstStyle/>
                    <a:p>
                      <a:r>
                        <a:rPr lang="en-GB" sz="1600"/>
                        <a:t>GP / Memory Clinic (manually or via integration)</a:t>
                      </a:r>
                    </a:p>
                  </a:txBody>
                  <a:tcPr anchor="ctr"/>
                </a:tc>
                <a:extLst>
                  <a:ext uri="{0D108BD9-81ED-4DB2-BD59-A6C34878D82A}">
                    <a16:rowId xmlns:a16="http://schemas.microsoft.com/office/drawing/2014/main" val="3497503454"/>
                  </a:ext>
                </a:extLst>
              </a:tr>
              <a:tr h="578234">
                <a:tc>
                  <a:txBody>
                    <a:bodyPr/>
                    <a:lstStyle/>
                    <a:p>
                      <a:r>
                        <a:rPr lang="en-US" sz="1600"/>
                        <a:t>Medication Updates</a:t>
                      </a:r>
                    </a:p>
                  </a:txBody>
                  <a:tcPr anchor="ctr"/>
                </a:tc>
                <a:tc>
                  <a:txBody>
                    <a:bodyPr/>
                    <a:lstStyle/>
                    <a:p>
                      <a:r>
                        <a:rPr lang="en-US" sz="1600"/>
                        <a:t>GP / Memory Clinic</a:t>
                      </a:r>
                    </a:p>
                  </a:txBody>
                  <a:tcPr anchor="ctr"/>
                </a:tc>
                <a:tc>
                  <a:txBody>
                    <a:bodyPr/>
                    <a:lstStyle/>
                    <a:p>
                      <a:r>
                        <a:rPr lang="en-US" sz="1600"/>
                        <a:t>Pharmacy Systems → Patient Portal</a:t>
                      </a:r>
                    </a:p>
                  </a:txBody>
                  <a:tcPr anchor="ctr"/>
                </a:tc>
                <a:extLst>
                  <a:ext uri="{0D108BD9-81ED-4DB2-BD59-A6C34878D82A}">
                    <a16:rowId xmlns:a16="http://schemas.microsoft.com/office/drawing/2014/main" val="1195063960"/>
                  </a:ext>
                </a:extLst>
              </a:tr>
              <a:tr h="578234">
                <a:tc>
                  <a:txBody>
                    <a:bodyPr/>
                    <a:lstStyle/>
                    <a:p>
                      <a:r>
                        <a:rPr lang="en-US" sz="1600"/>
                        <a:t>Follow-Up Notes</a:t>
                      </a:r>
                    </a:p>
                  </a:txBody>
                  <a:tcPr anchor="ctr"/>
                </a:tc>
                <a:tc>
                  <a:txBody>
                    <a:bodyPr/>
                    <a:lstStyle/>
                    <a:p>
                      <a:r>
                        <a:rPr lang="en-US" sz="1600"/>
                        <a:t>GP</a:t>
                      </a:r>
                    </a:p>
                  </a:txBody>
                  <a:tcPr anchor="ctr"/>
                </a:tc>
                <a:tc>
                  <a:txBody>
                    <a:bodyPr/>
                    <a:lstStyle/>
                    <a:p>
                      <a:r>
                        <a:rPr lang="en-GB" sz="1600" dirty="0"/>
                        <a:t>NHS Spine → Memory Clinic / Care Team</a:t>
                      </a:r>
                    </a:p>
                  </a:txBody>
                  <a:tcPr anchor="ctr"/>
                </a:tc>
                <a:extLst>
                  <a:ext uri="{0D108BD9-81ED-4DB2-BD59-A6C34878D82A}">
                    <a16:rowId xmlns:a16="http://schemas.microsoft.com/office/drawing/2014/main" val="2136977097"/>
                  </a:ext>
                </a:extLst>
              </a:tr>
            </a:tbl>
          </a:graphicData>
        </a:graphic>
      </p:graphicFrame>
    </p:spTree>
    <p:extLst>
      <p:ext uri="{BB962C8B-B14F-4D97-AF65-F5344CB8AC3E}">
        <p14:creationId xmlns:p14="http://schemas.microsoft.com/office/powerpoint/2010/main" val="1107135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46D52-8C9E-4D61-551A-44BFA5C0EF39}"/>
              </a:ext>
            </a:extLst>
          </p:cNvPr>
          <p:cNvSpPr>
            <a:spLocks noGrp="1"/>
          </p:cNvSpPr>
          <p:nvPr>
            <p:ph type="title"/>
          </p:nvPr>
        </p:nvSpPr>
        <p:spPr/>
        <p:txBody>
          <a:bodyPr>
            <a:normAutofit fontScale="90000"/>
          </a:bodyPr>
          <a:lstStyle/>
          <a:p>
            <a:pPr algn="ctr"/>
            <a:r>
              <a:rPr lang="en-US" sz="4800">
                <a:ea typeface="+mj-lt"/>
                <a:cs typeface="+mj-lt"/>
              </a:rPr>
              <a:t>What We Noticed in Mary’s Journey</a:t>
            </a:r>
            <a:endParaRPr lang="en-US" sz="4800"/>
          </a:p>
          <a:p>
            <a:pPr algn="ctr"/>
            <a:endParaRPr lang="en-US" sz="4800"/>
          </a:p>
        </p:txBody>
      </p:sp>
      <p:sp>
        <p:nvSpPr>
          <p:cNvPr id="3" name="Content Placeholder 2">
            <a:extLst>
              <a:ext uri="{FF2B5EF4-FFF2-40B4-BE49-F238E27FC236}">
                <a16:creationId xmlns:a16="http://schemas.microsoft.com/office/drawing/2014/main" id="{1F434942-CD24-D25C-22DA-0DD03C927A57}"/>
              </a:ext>
            </a:extLst>
          </p:cNvPr>
          <p:cNvSpPr>
            <a:spLocks noGrp="1"/>
          </p:cNvSpPr>
          <p:nvPr>
            <p:ph idx="1"/>
          </p:nvPr>
        </p:nvSpPr>
        <p:spPr>
          <a:xfrm>
            <a:off x="201307" y="1782782"/>
            <a:ext cx="11476259" cy="5034892"/>
          </a:xfrm>
        </p:spPr>
        <p:txBody>
          <a:bodyPr vert="horz" lIns="91440" tIns="45720" rIns="91440" bIns="45720" rtlCol="0" anchor="t">
            <a:normAutofit fontScale="92500" lnSpcReduction="20000"/>
          </a:bodyPr>
          <a:lstStyle/>
          <a:p>
            <a:r>
              <a:rPr lang="en-US" sz="1900" b="1" dirty="0">
                <a:ea typeface="+mn-lt"/>
                <a:cs typeface="+mn-lt"/>
              </a:rPr>
              <a:t>Strong Coordination</a:t>
            </a:r>
            <a:r>
              <a:rPr lang="en-US" sz="1900" dirty="0">
                <a:ea typeface="+mn-lt"/>
                <a:cs typeface="+mn-lt"/>
              </a:rPr>
              <a:t>: Multiple actors (GP, Memory Clinic, Allied Health) work together seamlessly via systems like the Integrated Care Coordination Platform.</a:t>
            </a:r>
            <a:endParaRPr lang="en-US" sz="1900" dirty="0">
              <a:latin typeface="Aptos"/>
              <a:ea typeface="+mn-lt"/>
              <a:cs typeface="+mn-lt"/>
            </a:endParaRPr>
          </a:p>
          <a:p>
            <a:r>
              <a:rPr lang="en-US" sz="1900" b="1" dirty="0">
                <a:ea typeface="+mn-lt"/>
                <a:cs typeface="+mn-lt"/>
              </a:rPr>
              <a:t>Critical Role of NHS Spine</a:t>
            </a:r>
            <a:r>
              <a:rPr lang="en-US" sz="1900" dirty="0">
                <a:ea typeface="+mn-lt"/>
                <a:cs typeface="+mn-lt"/>
              </a:rPr>
              <a:t>: Syncs data (e.g., Summary Care Record, care updates) across systems, ensuring continuity of care.</a:t>
            </a:r>
            <a:endParaRPr lang="en-US" sz="1900" dirty="0"/>
          </a:p>
          <a:p>
            <a:r>
              <a:rPr lang="en-US" sz="1900" b="1" dirty="0">
                <a:ea typeface="+mn-lt"/>
                <a:cs typeface="+mn-lt"/>
              </a:rPr>
              <a:t>Patient Empowerment</a:t>
            </a:r>
            <a:r>
              <a:rPr lang="en-US" sz="1900" dirty="0">
                <a:ea typeface="+mn-lt"/>
                <a:cs typeface="+mn-lt"/>
              </a:rPr>
              <a:t>: The Patient Portal allows Mary to access her records and appointments, keeping her engaged in her care.</a:t>
            </a:r>
            <a:endParaRPr lang="en-US" sz="1900" dirty="0"/>
          </a:p>
          <a:p>
            <a:r>
              <a:rPr lang="en-US" sz="1900" b="1" dirty="0">
                <a:ea typeface="+mn-lt"/>
                <a:cs typeface="+mn-lt"/>
              </a:rPr>
              <a:t>Time Variability</a:t>
            </a:r>
            <a:r>
              <a:rPr lang="en-US" sz="1900" dirty="0">
                <a:ea typeface="+mn-lt"/>
                <a:cs typeface="+mn-lt"/>
              </a:rPr>
              <a:t>: Steps vary widely in duration (e.g., 1–7 days for GP visit vs. 4–8 weeks for Memory Clinic), highlighting potential delays.</a:t>
            </a:r>
            <a:endParaRPr lang="en-US" sz="1900" dirty="0"/>
          </a:p>
          <a:p>
            <a:r>
              <a:rPr lang="en-US" sz="1900" b="1" dirty="0">
                <a:ea typeface="+mn-lt"/>
                <a:cs typeface="+mn-lt"/>
              </a:rPr>
              <a:t>Data Flow Complexity</a:t>
            </a:r>
            <a:r>
              <a:rPr lang="en-US" sz="1900" dirty="0">
                <a:ea typeface="+mn-lt"/>
                <a:cs typeface="+mn-lt"/>
              </a:rPr>
              <a:t>: Multiple systems (e.g., EHRs, RIS/PACS, LIS) exchange data, requiring robust integration to avoid errors.</a:t>
            </a:r>
            <a:endParaRPr lang="en-US" sz="1900" dirty="0"/>
          </a:p>
          <a:p>
            <a:r>
              <a:rPr lang="en-US" sz="1900" b="1" dirty="0">
                <a:ea typeface="+mn-lt"/>
                <a:cs typeface="+mn-lt"/>
              </a:rPr>
              <a:t>Allied Health Impact</a:t>
            </a:r>
            <a:r>
              <a:rPr lang="en-US" sz="1900" dirty="0">
                <a:ea typeface="+mn-lt"/>
                <a:cs typeface="+mn-lt"/>
              </a:rPr>
              <a:t>: Support from Occupational Therapy, Dietitian, and Speech Therapist significantly enhances Mary’s quality of life.“</a:t>
            </a:r>
          </a:p>
          <a:p>
            <a:r>
              <a:rPr lang="en-US" sz="1900" b="1" dirty="0"/>
              <a:t>Symptom Impact</a:t>
            </a:r>
            <a:r>
              <a:rPr lang="en-US" sz="1900" dirty="0"/>
              <a:t>: Mary’s memory lapses and disorientation affect her ability to engage with care (e.g., following appointment schedules).</a:t>
            </a:r>
          </a:p>
          <a:p>
            <a:endParaRPr lang="en-US" dirty="0"/>
          </a:p>
          <a:p>
            <a:endParaRPr lang="en-US" sz="1800" dirty="0">
              <a:latin typeface="Aptos"/>
            </a:endParaRPr>
          </a:p>
          <a:p>
            <a:pPr marL="0" indent="0">
              <a:buNone/>
            </a:pPr>
            <a:endParaRPr lang="en-US" dirty="0">
              <a:latin typeface="Aptos"/>
            </a:endParaRPr>
          </a:p>
        </p:txBody>
      </p:sp>
    </p:spTree>
    <p:extLst>
      <p:ext uri="{BB962C8B-B14F-4D97-AF65-F5344CB8AC3E}">
        <p14:creationId xmlns:p14="http://schemas.microsoft.com/office/powerpoint/2010/main" val="29203982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A5606-5094-EA2B-C91A-BB7C4BFA67C5}"/>
              </a:ext>
            </a:extLst>
          </p:cNvPr>
          <p:cNvSpPr>
            <a:spLocks noGrp="1"/>
          </p:cNvSpPr>
          <p:nvPr>
            <p:ph type="title"/>
          </p:nvPr>
        </p:nvSpPr>
        <p:spPr/>
        <p:txBody>
          <a:bodyPr/>
          <a:lstStyle/>
          <a:p>
            <a:pPr algn="ctr"/>
            <a:r>
              <a:rPr lang="en-US" sz="4800">
                <a:ea typeface="+mj-lt"/>
                <a:cs typeface="+mj-lt"/>
              </a:rPr>
              <a:t>Challenges in Mary’s Care Journey</a:t>
            </a:r>
            <a:endParaRPr lang="en-US" sz="4800"/>
          </a:p>
          <a:p>
            <a:pPr algn="ctr"/>
            <a:endParaRPr lang="en-US" sz="4800"/>
          </a:p>
        </p:txBody>
      </p:sp>
      <p:sp>
        <p:nvSpPr>
          <p:cNvPr id="3" name="Content Placeholder 2">
            <a:extLst>
              <a:ext uri="{FF2B5EF4-FFF2-40B4-BE49-F238E27FC236}">
                <a16:creationId xmlns:a16="http://schemas.microsoft.com/office/drawing/2014/main" id="{3B3F828B-E965-34EC-E4D1-3D983DC52348}"/>
              </a:ext>
            </a:extLst>
          </p:cNvPr>
          <p:cNvSpPr>
            <a:spLocks noGrp="1"/>
          </p:cNvSpPr>
          <p:nvPr>
            <p:ph idx="1"/>
          </p:nvPr>
        </p:nvSpPr>
        <p:spPr/>
        <p:txBody>
          <a:bodyPr vert="horz" lIns="91440" tIns="45720" rIns="91440" bIns="45720" rtlCol="0" anchor="t">
            <a:normAutofit fontScale="85000" lnSpcReduction="20000"/>
          </a:bodyPr>
          <a:lstStyle/>
          <a:p>
            <a:r>
              <a:rPr lang="en-US" b="1">
                <a:ea typeface="+mn-lt"/>
                <a:cs typeface="+mn-lt"/>
              </a:rPr>
              <a:t>Assessment Delays</a:t>
            </a:r>
            <a:r>
              <a:rPr lang="en-US">
                <a:ea typeface="+mn-lt"/>
                <a:cs typeface="+mn-lt"/>
              </a:rPr>
              <a:t>: Memory Clinic assessment takes 4–8 weeks, potentially delaying diagnosis and care.</a:t>
            </a:r>
            <a:endParaRPr lang="en-US">
              <a:latin typeface="Aptos"/>
              <a:ea typeface="+mn-lt"/>
              <a:cs typeface="+mn-lt"/>
            </a:endParaRPr>
          </a:p>
          <a:p>
            <a:r>
              <a:rPr lang="en-US" b="1">
                <a:ea typeface="+mn-lt"/>
                <a:cs typeface="+mn-lt"/>
              </a:rPr>
              <a:t>Data Integration Risks</a:t>
            </a:r>
            <a:r>
              <a:rPr lang="en-US">
                <a:ea typeface="+mn-lt"/>
                <a:cs typeface="+mn-lt"/>
              </a:rPr>
              <a:t>: Multiple systems (EHRs, RIS/PACS, LIS) increase the risk of errors or data mismatches."</a:t>
            </a:r>
            <a:endParaRPr lang="en-US"/>
          </a:p>
          <a:p>
            <a:r>
              <a:rPr lang="en-US" b="1">
                <a:ea typeface="+mn-lt"/>
                <a:cs typeface="+mn-lt"/>
              </a:rPr>
              <a:t>Limited Family Support</a:t>
            </a:r>
            <a:r>
              <a:rPr lang="en-US">
                <a:ea typeface="+mn-lt"/>
                <a:cs typeface="+mn-lt"/>
              </a:rPr>
              <a:t>: Family/Caregivers are involved but lack formal guidance or resources to support Mary.</a:t>
            </a:r>
            <a:endParaRPr lang="en-US"/>
          </a:p>
          <a:p>
            <a:r>
              <a:rPr lang="en-US" b="1">
                <a:ea typeface="+mn-lt"/>
                <a:cs typeface="+mn-lt"/>
              </a:rPr>
              <a:t>Lifestyle Barriers</a:t>
            </a:r>
            <a:r>
              <a:rPr lang="en-US">
                <a:ea typeface="+mn-lt"/>
                <a:cs typeface="+mn-lt"/>
              </a:rPr>
              <a:t>: Mary’s high-sugar/sodium diet may worsen her condition and </a:t>
            </a:r>
            <a:r>
              <a:rPr lang="en-GB" b="0" i="0">
                <a:effectLst/>
              </a:rPr>
              <a:t>exacerbate cognitive decline</a:t>
            </a:r>
            <a:r>
              <a:rPr lang="en-US">
                <a:ea typeface="+mn-lt"/>
                <a:cs typeface="+mn-lt"/>
              </a:rPr>
              <a:t> </a:t>
            </a:r>
            <a:r>
              <a:rPr lang="en-GB" i="0">
                <a:effectLst/>
              </a:rPr>
              <a:t>(Lancet Neurology, 2021)</a:t>
            </a:r>
            <a:r>
              <a:rPr lang="en-US">
                <a:ea typeface="+mn-lt"/>
                <a:cs typeface="+mn-lt"/>
              </a:rPr>
              <a:t>, but dietary support is delayed until Step 3.</a:t>
            </a:r>
            <a:endParaRPr lang="en-US"/>
          </a:p>
          <a:p>
            <a:r>
              <a:rPr lang="en-US" b="1">
                <a:ea typeface="+mn-lt"/>
                <a:cs typeface="+mn-lt"/>
              </a:rPr>
              <a:t>Lack of Early Psychological Support</a:t>
            </a:r>
            <a:r>
              <a:rPr lang="en-US">
                <a:ea typeface="+mn-lt"/>
                <a:cs typeface="+mn-lt"/>
              </a:rPr>
              <a:t>: Mary’s anxiety is noted, but mental health support (CMHT) isn’t accessed until Step 3.</a:t>
            </a:r>
            <a:endParaRPr lang="en-US"/>
          </a:p>
          <a:p>
            <a:r>
              <a:rPr lang="en-US" b="1">
                <a:ea typeface="+mn-lt"/>
                <a:cs typeface="+mn-lt"/>
              </a:rPr>
              <a:t>Genetic Testing Access</a:t>
            </a:r>
            <a:r>
              <a:rPr lang="en-US">
                <a:ea typeface="+mn-lt"/>
                <a:cs typeface="+mn-lt"/>
              </a:rPr>
              <a:t>: Mary’s family history warrants APOE ε4 testing, but access is conditional and not routine.</a:t>
            </a:r>
          </a:p>
          <a:p>
            <a:r>
              <a:rPr lang="en-US" b="1"/>
              <a:t>Forgetting Appointments</a:t>
            </a:r>
            <a:r>
              <a:rPr lang="en-US"/>
              <a:t>: Mary’s memory lapses may cause her to forget appointments (e.g., email of appointment in Step 1), risking missed care.</a:t>
            </a:r>
          </a:p>
          <a:p>
            <a:endParaRPr lang="en-US"/>
          </a:p>
          <a:p>
            <a:endParaRPr lang="en-US">
              <a:latin typeface="Aptos"/>
            </a:endParaRPr>
          </a:p>
        </p:txBody>
      </p:sp>
    </p:spTree>
    <p:extLst>
      <p:ext uri="{BB962C8B-B14F-4D97-AF65-F5344CB8AC3E}">
        <p14:creationId xmlns:p14="http://schemas.microsoft.com/office/powerpoint/2010/main" val="3003029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D31F0-310E-0135-AECD-204DE6BAEA45}"/>
              </a:ext>
            </a:extLst>
          </p:cNvPr>
          <p:cNvSpPr>
            <a:spLocks noGrp="1"/>
          </p:cNvSpPr>
          <p:nvPr>
            <p:ph type="title"/>
          </p:nvPr>
        </p:nvSpPr>
        <p:spPr/>
        <p:txBody>
          <a:bodyPr/>
          <a:lstStyle/>
          <a:p>
            <a:pPr algn="ctr"/>
            <a:r>
              <a:rPr lang="en-US" b="1">
                <a:ea typeface="+mj-lt"/>
                <a:cs typeface="+mj-lt"/>
              </a:rPr>
              <a:t>Solution Ideas to Improve Mary’s Care</a:t>
            </a:r>
            <a:endParaRPr lang="en-US" b="1"/>
          </a:p>
          <a:p>
            <a:pPr algn="ctr"/>
            <a:endParaRPr lang="en-US" b="1"/>
          </a:p>
        </p:txBody>
      </p:sp>
      <p:sp>
        <p:nvSpPr>
          <p:cNvPr id="3" name="Content Placeholder 2">
            <a:extLst>
              <a:ext uri="{FF2B5EF4-FFF2-40B4-BE49-F238E27FC236}">
                <a16:creationId xmlns:a16="http://schemas.microsoft.com/office/drawing/2014/main" id="{74BFDB6C-780D-419C-DA31-033CCC681AC2}"/>
              </a:ext>
            </a:extLst>
          </p:cNvPr>
          <p:cNvSpPr>
            <a:spLocks noGrp="1"/>
          </p:cNvSpPr>
          <p:nvPr>
            <p:ph idx="1"/>
          </p:nvPr>
        </p:nvSpPr>
        <p:spPr>
          <a:xfrm>
            <a:off x="442332" y="1505414"/>
            <a:ext cx="11307336" cy="5151864"/>
          </a:xfrm>
        </p:spPr>
        <p:txBody>
          <a:bodyPr vert="horz" lIns="91440" tIns="45720" rIns="91440" bIns="45720" rtlCol="0" anchor="t">
            <a:normAutofit fontScale="85000" lnSpcReduction="10000"/>
          </a:bodyPr>
          <a:lstStyle/>
          <a:p>
            <a:r>
              <a:rPr lang="en-US" b="1">
                <a:ea typeface="+mn-lt"/>
                <a:cs typeface="+mn-lt"/>
              </a:rPr>
              <a:t>Faster Assessments</a:t>
            </a:r>
            <a:r>
              <a:rPr lang="en-US">
                <a:ea typeface="+mn-lt"/>
                <a:cs typeface="+mn-lt"/>
              </a:rPr>
              <a:t>: Prioritize Memory Clinic referrals for high-risk patients (e.g., family history) to reduce wait times.</a:t>
            </a:r>
            <a:endParaRPr lang="en-US"/>
          </a:p>
          <a:p>
            <a:r>
              <a:rPr lang="en-US" b="1">
                <a:ea typeface="+mn-lt"/>
                <a:cs typeface="+mn-lt"/>
              </a:rPr>
              <a:t>Enhanced Data Integration</a:t>
            </a:r>
            <a:r>
              <a:rPr lang="en-US">
                <a:ea typeface="+mn-lt"/>
                <a:cs typeface="+mn-lt"/>
              </a:rPr>
              <a:t>: Implement AI-driven tools to cross-check data across systems (EHRs, RIS/PACS) for accuracy.</a:t>
            </a:r>
            <a:endParaRPr lang="en-US"/>
          </a:p>
          <a:p>
            <a:r>
              <a:rPr lang="en-US" b="1">
                <a:ea typeface="+mn-lt"/>
                <a:cs typeface="+mn-lt"/>
              </a:rPr>
              <a:t>Family Support Program</a:t>
            </a:r>
            <a:r>
              <a:rPr lang="en-US">
                <a:ea typeface="+mn-lt"/>
                <a:cs typeface="+mn-lt"/>
              </a:rPr>
              <a:t>: Provide NHS-led workshops or resources for caregivers to better support patients like Mary.</a:t>
            </a:r>
            <a:endParaRPr lang="en-US"/>
          </a:p>
          <a:p>
            <a:r>
              <a:rPr lang="en-US" b="1">
                <a:ea typeface="+mn-lt"/>
                <a:cs typeface="+mn-lt"/>
              </a:rPr>
              <a:t>Early Lifestyle Intervention</a:t>
            </a:r>
            <a:r>
              <a:rPr lang="en-US">
                <a:ea typeface="+mn-lt"/>
                <a:cs typeface="+mn-lt"/>
              </a:rPr>
              <a:t>: Introduce dietary counseling in Step 1 (GP visit) to address Mary’s high-sugar/sodium diet sooner.</a:t>
            </a:r>
            <a:endParaRPr lang="en-US"/>
          </a:p>
          <a:p>
            <a:r>
              <a:rPr lang="en-US" b="1">
                <a:ea typeface="+mn-lt"/>
                <a:cs typeface="+mn-lt"/>
              </a:rPr>
              <a:t>Early Mental Health Support</a:t>
            </a:r>
            <a:r>
              <a:rPr lang="en-US">
                <a:ea typeface="+mn-lt"/>
                <a:cs typeface="+mn-lt"/>
              </a:rPr>
              <a:t>: Offer initial counseling or CMHT screening during Step 1 to manage Mary’s anxiety, since </a:t>
            </a:r>
            <a:r>
              <a:rPr lang="en-GB">
                <a:ea typeface="+mn-lt"/>
                <a:cs typeface="+mn-lt"/>
              </a:rPr>
              <a:t>a</a:t>
            </a:r>
            <a:r>
              <a:rPr lang="en-GB" b="0" i="0">
                <a:effectLst/>
              </a:rPr>
              <a:t>nxiety management in early stages improves patient engagement </a:t>
            </a:r>
            <a:r>
              <a:rPr lang="en-GB" i="0">
                <a:effectLst/>
              </a:rPr>
              <a:t>(American Psychiatric Association [APA], 2022).</a:t>
            </a:r>
            <a:endParaRPr lang="en-US"/>
          </a:p>
          <a:p>
            <a:r>
              <a:rPr lang="en-US" b="1">
                <a:ea typeface="+mn-lt"/>
                <a:cs typeface="+mn-lt"/>
              </a:rPr>
              <a:t>Routine Genetic Testing</a:t>
            </a:r>
            <a:r>
              <a:rPr lang="en-US">
                <a:ea typeface="+mn-lt"/>
                <a:cs typeface="+mn-lt"/>
              </a:rPr>
              <a:t>: Expand access to APOE ε4 testing for patients with family history to enable personalized care plans.</a:t>
            </a:r>
          </a:p>
          <a:p>
            <a:r>
              <a:rPr lang="en-US" b="1">
                <a:ea typeface="+mn-lt"/>
                <a:cs typeface="+mn-lt"/>
              </a:rPr>
              <a:t>Appointment Reminders</a:t>
            </a:r>
            <a:r>
              <a:rPr lang="en-US">
                <a:ea typeface="+mn-lt"/>
                <a:cs typeface="+mn-lt"/>
              </a:rPr>
              <a:t>: Send automated SMS reminders alongside emails to help Mary remember appointments.</a:t>
            </a:r>
          </a:p>
          <a:p>
            <a:endParaRPr lang="en-US"/>
          </a:p>
        </p:txBody>
      </p:sp>
    </p:spTree>
    <p:extLst>
      <p:ext uri="{BB962C8B-B14F-4D97-AF65-F5344CB8AC3E}">
        <p14:creationId xmlns:p14="http://schemas.microsoft.com/office/powerpoint/2010/main" val="1675234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5B333-7E1C-4013-E5F0-B585BED5512B}"/>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36C57E27-1116-54AA-E90E-D23DED7D9C5D}"/>
              </a:ext>
            </a:extLst>
          </p:cNvPr>
          <p:cNvSpPr>
            <a:spLocks noGrp="1"/>
          </p:cNvSpPr>
          <p:nvPr>
            <p:ph idx="1"/>
          </p:nvPr>
        </p:nvSpPr>
        <p:spPr>
          <a:xfrm>
            <a:off x="612647" y="1405054"/>
            <a:ext cx="10653579" cy="4904306"/>
          </a:xfrm>
        </p:spPr>
        <p:txBody>
          <a:bodyPr vert="horz" lIns="91440" tIns="45720" rIns="91440" bIns="45720" rtlCol="0" anchor="t">
            <a:noAutofit/>
          </a:bodyPr>
          <a:lstStyle/>
          <a:p>
            <a:pPr algn="l">
              <a:lnSpc>
                <a:spcPct val="100000"/>
              </a:lnSpc>
              <a:buFont typeface="+mj-lt"/>
              <a:buAutoNum type="arabicPeriod"/>
            </a:pPr>
            <a:r>
              <a:rPr lang="en-GB" sz="1700" b="1" i="0">
                <a:effectLst/>
              </a:rPr>
              <a:t>Alzheimer’s Association.</a:t>
            </a:r>
            <a:r>
              <a:rPr lang="en-GB" sz="1700" b="0" i="0">
                <a:effectLst/>
              </a:rPr>
              <a:t> (2024). </a:t>
            </a:r>
            <a:r>
              <a:rPr lang="en-GB" sz="1700" b="0" i="1">
                <a:effectLst/>
              </a:rPr>
              <a:t>2024 Alzheimer’s disease facts and figures</a:t>
            </a:r>
            <a:r>
              <a:rPr lang="en-GB" sz="1700" b="0" i="0">
                <a:effectLst/>
              </a:rPr>
              <a:t>. Retrieved from </a:t>
            </a:r>
            <a:r>
              <a:rPr lang="en-GB" sz="1700" b="0" i="0" u="none" strike="noStrike">
                <a:effectLst/>
                <a:hlinkClick r:id="rId2">
                  <a:extLst>
                    <a:ext uri="{A12FA001-AC4F-418D-AE19-62706E023703}">
                      <ahyp:hlinkClr xmlns:ahyp="http://schemas.microsoft.com/office/drawing/2018/hyperlinkcolor" val="tx"/>
                    </a:ext>
                  </a:extLst>
                </a:hlinkClick>
              </a:rPr>
              <a:t>https://www.alz.org/alzheimers-dementia/facts-figures</a:t>
            </a:r>
            <a:endParaRPr lang="en-GB" sz="1700" b="0" i="0">
              <a:effectLst/>
            </a:endParaRPr>
          </a:p>
          <a:p>
            <a:pPr algn="l">
              <a:lnSpc>
                <a:spcPct val="100000"/>
              </a:lnSpc>
              <a:spcBef>
                <a:spcPts val="300"/>
              </a:spcBef>
              <a:buFont typeface="+mj-lt"/>
              <a:buAutoNum type="arabicPeriod"/>
            </a:pPr>
            <a:r>
              <a:rPr lang="en-GB" sz="1700" b="1" i="0" err="1">
                <a:effectLst/>
              </a:rPr>
              <a:t>Alzheimer’s.gov</a:t>
            </a:r>
            <a:r>
              <a:rPr lang="en-GB" sz="1700" b="1" i="0">
                <a:effectLst/>
              </a:rPr>
              <a:t>.</a:t>
            </a:r>
            <a:r>
              <a:rPr lang="en-GB" sz="1700" b="0" i="0">
                <a:effectLst/>
              </a:rPr>
              <a:t> (2024). </a:t>
            </a:r>
            <a:r>
              <a:rPr lang="en-GB" sz="1700" b="0" i="1">
                <a:effectLst/>
              </a:rPr>
              <a:t>Mild cognitive impairment</a:t>
            </a:r>
            <a:r>
              <a:rPr lang="en-GB" sz="1700" b="0" i="0">
                <a:effectLst/>
              </a:rPr>
              <a:t>. Retrieved March 18, 2025, from </a:t>
            </a:r>
            <a:r>
              <a:rPr lang="en-GB" sz="1700" b="0" i="0" u="none" strike="noStrike">
                <a:effectLst/>
                <a:hlinkClick r:id="rId3">
                  <a:extLst>
                    <a:ext uri="{A12FA001-AC4F-418D-AE19-62706E023703}">
                      <ahyp:hlinkClr xmlns:ahyp="http://schemas.microsoft.com/office/drawing/2018/hyperlinkcolor" val="tx"/>
                    </a:ext>
                  </a:extLst>
                </a:hlinkClick>
              </a:rPr>
              <a:t>https://www.alzheimers.gov/alzheimers-dementias/mild-cognitive-impairment</a:t>
            </a:r>
            <a:endParaRPr lang="en-GB" sz="1700" b="0" i="0">
              <a:effectLst/>
            </a:endParaRPr>
          </a:p>
          <a:p>
            <a:pPr algn="l">
              <a:lnSpc>
                <a:spcPct val="100000"/>
              </a:lnSpc>
              <a:spcBef>
                <a:spcPts val="300"/>
              </a:spcBef>
              <a:buFont typeface="+mj-lt"/>
              <a:buAutoNum type="arabicPeriod"/>
            </a:pPr>
            <a:r>
              <a:rPr lang="en-GB" sz="1700" b="1" i="0">
                <a:effectLst/>
              </a:rPr>
              <a:t>American Psychiatric Association (APA).</a:t>
            </a:r>
            <a:r>
              <a:rPr lang="en-GB" sz="1700" b="0" i="0">
                <a:effectLst/>
              </a:rPr>
              <a:t> (2022). </a:t>
            </a:r>
            <a:r>
              <a:rPr lang="en-GB" sz="1700" b="0" i="1">
                <a:effectLst/>
              </a:rPr>
              <a:t>The American Psychiatric Association Practice Guideline on Dementia.</a:t>
            </a:r>
            <a:r>
              <a:rPr lang="en-GB" sz="1700" b="0" i="0">
                <a:effectLst/>
              </a:rPr>
              <a:t> DOI: </a:t>
            </a:r>
            <a:r>
              <a:rPr lang="en-GB" sz="1700" b="0" i="0" u="none" strike="noStrike">
                <a:effectLst/>
                <a:hlinkClick r:id="rId4">
                  <a:extLst>
                    <a:ext uri="{A12FA001-AC4F-418D-AE19-62706E023703}">
                      <ahyp:hlinkClr xmlns:ahyp="http://schemas.microsoft.com/office/drawing/2018/hyperlinkcolor" val="tx"/>
                    </a:ext>
                  </a:extLst>
                </a:hlinkClick>
              </a:rPr>
              <a:t>10.1176/appi.books.9780890426787</a:t>
            </a:r>
            <a:endParaRPr lang="en-GB" sz="1700" b="0" i="0">
              <a:effectLst/>
            </a:endParaRPr>
          </a:p>
          <a:p>
            <a:pPr algn="l">
              <a:lnSpc>
                <a:spcPct val="100000"/>
              </a:lnSpc>
              <a:spcBef>
                <a:spcPts val="300"/>
              </a:spcBef>
              <a:buFont typeface="+mj-lt"/>
              <a:buAutoNum type="arabicPeriod"/>
            </a:pPr>
            <a:r>
              <a:rPr lang="en-GB" sz="1700" b="1" i="0">
                <a:effectLst/>
              </a:rPr>
              <a:t>Lancet Neurology.</a:t>
            </a:r>
            <a:r>
              <a:rPr lang="en-GB" sz="1700" b="0" i="0">
                <a:effectLst/>
              </a:rPr>
              <a:t> (2021). </a:t>
            </a:r>
            <a:r>
              <a:rPr lang="en-GB" sz="1700" b="0" i="1">
                <a:effectLst/>
              </a:rPr>
              <a:t>Treatment and Prevention of Alzheimer’s Disease.</a:t>
            </a:r>
            <a:r>
              <a:rPr lang="en-GB" sz="1700" b="0" i="0">
                <a:effectLst/>
              </a:rPr>
              <a:t> </a:t>
            </a:r>
            <a:r>
              <a:rPr lang="en-GB" sz="1700" b="0" i="1">
                <a:effectLst/>
              </a:rPr>
              <a:t>20</a:t>
            </a:r>
            <a:r>
              <a:rPr lang="en-GB" sz="1700" b="0" i="0">
                <a:effectLst/>
              </a:rPr>
              <a:t>(6), 484-496. DOI: </a:t>
            </a:r>
            <a:r>
              <a:rPr lang="en-GB" sz="1700" b="0" i="0" u="none" strike="noStrike">
                <a:effectLst/>
                <a:hlinkClick r:id="rId5">
                  <a:extLst>
                    <a:ext uri="{A12FA001-AC4F-418D-AE19-62706E023703}">
                      <ahyp:hlinkClr xmlns:ahyp="http://schemas.microsoft.com/office/drawing/2018/hyperlinkcolor" val="tx"/>
                    </a:ext>
                  </a:extLst>
                </a:hlinkClick>
              </a:rPr>
              <a:t>10.1016/S1474-4422(21)00035-1</a:t>
            </a:r>
            <a:endParaRPr lang="en-GB" sz="1700" b="0" i="0">
              <a:effectLst/>
            </a:endParaRPr>
          </a:p>
          <a:p>
            <a:pPr algn="l">
              <a:lnSpc>
                <a:spcPct val="100000"/>
              </a:lnSpc>
              <a:spcBef>
                <a:spcPts val="300"/>
              </a:spcBef>
              <a:buFont typeface="+mj-lt"/>
              <a:buAutoNum type="arabicPeriod"/>
            </a:pPr>
            <a:r>
              <a:rPr lang="en-GB" sz="1700" b="1" i="0">
                <a:effectLst/>
              </a:rPr>
              <a:t>National Institute for Health and Care Excellence (NICE).</a:t>
            </a:r>
            <a:r>
              <a:rPr lang="en-GB" sz="1700" b="0" i="0">
                <a:effectLst/>
              </a:rPr>
              <a:t> (2018). </a:t>
            </a:r>
            <a:r>
              <a:rPr lang="en-GB" sz="1700" b="0" i="1">
                <a:effectLst/>
              </a:rPr>
              <a:t>Dementia: assessment, management and support for people living with dementia and their carers (NG97).</a:t>
            </a:r>
            <a:r>
              <a:rPr lang="en-GB" sz="1700" b="0" i="0">
                <a:effectLst/>
              </a:rPr>
              <a:t> Retrieved from </a:t>
            </a:r>
            <a:r>
              <a:rPr lang="en-GB" sz="1700" b="0" i="0" u="none" strike="noStrike">
                <a:effectLst/>
                <a:hlinkClick r:id="rId6">
                  <a:extLst>
                    <a:ext uri="{A12FA001-AC4F-418D-AE19-62706E023703}">
                      <ahyp:hlinkClr xmlns:ahyp="http://schemas.microsoft.com/office/drawing/2018/hyperlinkcolor" val="tx"/>
                    </a:ext>
                  </a:extLst>
                </a:hlinkClick>
              </a:rPr>
              <a:t>https://www.nice.org.uk/guidance/ng97</a:t>
            </a:r>
            <a:endParaRPr lang="en-GB" sz="1700" b="0" i="0">
              <a:effectLst/>
            </a:endParaRPr>
          </a:p>
          <a:p>
            <a:pPr algn="l">
              <a:lnSpc>
                <a:spcPct val="100000"/>
              </a:lnSpc>
              <a:spcBef>
                <a:spcPts val="300"/>
              </a:spcBef>
              <a:buFont typeface="+mj-lt"/>
              <a:buAutoNum type="arabicPeriod"/>
            </a:pPr>
            <a:r>
              <a:rPr lang="en-GB" sz="1700" b="1" i="0">
                <a:effectLst/>
              </a:rPr>
              <a:t>National Institute on Aging (NIA).</a:t>
            </a:r>
            <a:r>
              <a:rPr lang="en-GB" sz="1700" b="0" i="0">
                <a:effectLst/>
              </a:rPr>
              <a:t> (2023). </a:t>
            </a:r>
            <a:r>
              <a:rPr lang="en-GB" sz="1700" b="0" i="1">
                <a:effectLst/>
              </a:rPr>
              <a:t>Alzheimer’s Disease Fact Sheet.</a:t>
            </a:r>
            <a:r>
              <a:rPr lang="en-GB" sz="1700" b="0" i="0">
                <a:effectLst/>
              </a:rPr>
              <a:t> Retrieved from </a:t>
            </a:r>
            <a:r>
              <a:rPr lang="en-GB" sz="1700" b="0" i="0" u="none" strike="noStrike">
                <a:effectLst/>
                <a:hlinkClick r:id="rId7">
                  <a:extLst>
                    <a:ext uri="{A12FA001-AC4F-418D-AE19-62706E023703}">
                      <ahyp:hlinkClr xmlns:ahyp="http://schemas.microsoft.com/office/drawing/2018/hyperlinkcolor" val="tx"/>
                    </a:ext>
                  </a:extLst>
                </a:hlinkClick>
              </a:rPr>
              <a:t>https://www.nia.nih.gov/health/alzheimers-and-dementia/alzheimers-disease-fact-sheet</a:t>
            </a:r>
            <a:endParaRPr lang="en-GB" sz="1700" b="0" i="0">
              <a:effectLst/>
            </a:endParaRPr>
          </a:p>
          <a:p>
            <a:pPr algn="l">
              <a:lnSpc>
                <a:spcPct val="100000"/>
              </a:lnSpc>
              <a:spcBef>
                <a:spcPts val="300"/>
              </a:spcBef>
              <a:buFont typeface="+mj-lt"/>
              <a:buAutoNum type="arabicPeriod"/>
            </a:pPr>
            <a:r>
              <a:rPr lang="en-GB" sz="1700" b="1" i="0">
                <a:effectLst/>
              </a:rPr>
              <a:t>World Health Organization (WHO).</a:t>
            </a:r>
            <a:r>
              <a:rPr lang="en-GB" sz="1700" b="0" i="0">
                <a:effectLst/>
              </a:rPr>
              <a:t> (2023). </a:t>
            </a:r>
            <a:r>
              <a:rPr lang="en-GB" sz="1700" b="0" i="1">
                <a:effectLst/>
              </a:rPr>
              <a:t>Dementia.</a:t>
            </a:r>
            <a:r>
              <a:rPr lang="en-GB" sz="1700" b="0" i="0">
                <a:effectLst/>
              </a:rPr>
              <a:t> Retrieved from </a:t>
            </a:r>
            <a:r>
              <a:rPr lang="en-GB" sz="1700" b="0" i="0" u="none" strike="noStrike">
                <a:effectLst/>
                <a:hlinkClick r:id="rId8">
                  <a:extLst>
                    <a:ext uri="{A12FA001-AC4F-418D-AE19-62706E023703}">
                      <ahyp:hlinkClr xmlns:ahyp="http://schemas.microsoft.com/office/drawing/2018/hyperlinkcolor" val="tx"/>
                    </a:ext>
                  </a:extLst>
                </a:hlinkClick>
              </a:rPr>
              <a:t>https://www.who.int/news-room/fact-sheets/detail/dementia</a:t>
            </a:r>
            <a:endParaRPr lang="en-GB" sz="1700" u="none" strike="noStrike"/>
          </a:p>
          <a:p>
            <a:pPr algn="l">
              <a:lnSpc>
                <a:spcPct val="100000"/>
              </a:lnSpc>
              <a:spcBef>
                <a:spcPts val="300"/>
              </a:spcBef>
              <a:buFont typeface="+mj-lt"/>
              <a:buAutoNum type="arabicPeriod"/>
            </a:pPr>
            <a:r>
              <a:rPr lang="en-GB" sz="1700" b="1" i="0">
                <a:effectLst/>
              </a:rPr>
              <a:t>National Health Service (NHS). </a:t>
            </a:r>
            <a:r>
              <a:rPr lang="en-GB" sz="1700" b="0" i="0">
                <a:effectLst/>
              </a:rPr>
              <a:t>(2024). </a:t>
            </a:r>
            <a:r>
              <a:rPr lang="en-GB" sz="1700" b="0" i="1">
                <a:effectLst/>
              </a:rPr>
              <a:t>Alzheimer’s disease</a:t>
            </a:r>
            <a:r>
              <a:rPr lang="en-GB" sz="1700" b="0" i="0">
                <a:effectLst/>
              </a:rPr>
              <a:t>. Retrieved March 25, 2025, from </a:t>
            </a:r>
            <a:r>
              <a:rPr lang="en-GB" sz="1700" b="0" i="0" u="none" strike="noStrike">
                <a:effectLst/>
              </a:rPr>
              <a:t>https://www.nhs.uk/conditions/alzheimers-disease</a:t>
            </a:r>
            <a:endParaRPr lang="en-US" sz="1700"/>
          </a:p>
        </p:txBody>
      </p:sp>
    </p:spTree>
    <p:extLst>
      <p:ext uri="{BB962C8B-B14F-4D97-AF65-F5344CB8AC3E}">
        <p14:creationId xmlns:p14="http://schemas.microsoft.com/office/powerpoint/2010/main" val="3001317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EEE2E-27F3-DC99-0803-516DB990122C}"/>
              </a:ext>
            </a:extLst>
          </p:cNvPr>
          <p:cNvSpPr>
            <a:spLocks noGrp="1"/>
          </p:cNvSpPr>
          <p:nvPr>
            <p:ph type="title"/>
          </p:nvPr>
        </p:nvSpPr>
        <p:spPr/>
        <p:txBody>
          <a:bodyPr/>
          <a:lstStyle/>
          <a:p>
            <a:pPr algn="ctr"/>
            <a:r>
              <a:rPr lang="en-US"/>
              <a:t>Meet Group 19</a:t>
            </a:r>
          </a:p>
        </p:txBody>
      </p:sp>
      <p:pic>
        <p:nvPicPr>
          <p:cNvPr id="4" name="Picture 3" descr="A person with a beard and mustache&#10;&#10;AI-generated content may be incorrect.">
            <a:extLst>
              <a:ext uri="{FF2B5EF4-FFF2-40B4-BE49-F238E27FC236}">
                <a16:creationId xmlns:a16="http://schemas.microsoft.com/office/drawing/2014/main" id="{EB7ED52C-270C-E351-20FE-5EA8A26390AB}"/>
              </a:ext>
            </a:extLst>
          </p:cNvPr>
          <p:cNvPicPr>
            <a:picLocks noChangeAspect="1"/>
          </p:cNvPicPr>
          <p:nvPr/>
        </p:nvPicPr>
        <p:blipFill>
          <a:blip r:embed="rId2"/>
          <a:stretch>
            <a:fillRect/>
          </a:stretch>
        </p:blipFill>
        <p:spPr>
          <a:xfrm>
            <a:off x="10212744" y="2371795"/>
            <a:ext cx="1331289" cy="1709594"/>
          </a:xfrm>
          <a:prstGeom prst="rect">
            <a:avLst/>
          </a:prstGeom>
        </p:spPr>
      </p:pic>
      <p:sp>
        <p:nvSpPr>
          <p:cNvPr id="6" name="TextBox 5">
            <a:extLst>
              <a:ext uri="{FF2B5EF4-FFF2-40B4-BE49-F238E27FC236}">
                <a16:creationId xmlns:a16="http://schemas.microsoft.com/office/drawing/2014/main" id="{0ACA29A3-C52E-F55B-5277-6F8C09E91063}"/>
              </a:ext>
            </a:extLst>
          </p:cNvPr>
          <p:cNvSpPr txBox="1"/>
          <p:nvPr/>
        </p:nvSpPr>
        <p:spPr>
          <a:xfrm>
            <a:off x="9681254" y="4609122"/>
            <a:ext cx="238336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t>Mohammad Wathiq </a:t>
            </a:r>
            <a:r>
              <a:rPr lang="en-US" b="1" err="1"/>
              <a:t>Soualhi</a:t>
            </a:r>
            <a:endParaRPr lang="en-US" b="1"/>
          </a:p>
        </p:txBody>
      </p:sp>
      <p:pic>
        <p:nvPicPr>
          <p:cNvPr id="3" name="Picture 2" descr="A person in a yellow hoodie&#10;&#10;AI-generated content may be incorrect.">
            <a:extLst>
              <a:ext uri="{FF2B5EF4-FFF2-40B4-BE49-F238E27FC236}">
                <a16:creationId xmlns:a16="http://schemas.microsoft.com/office/drawing/2014/main" id="{7895F42D-2BD1-E1AE-7E02-7A6402B554F3}"/>
              </a:ext>
            </a:extLst>
          </p:cNvPr>
          <p:cNvPicPr>
            <a:picLocks noChangeAspect="1"/>
          </p:cNvPicPr>
          <p:nvPr/>
        </p:nvPicPr>
        <p:blipFill>
          <a:blip r:embed="rId3"/>
          <a:stretch>
            <a:fillRect/>
          </a:stretch>
        </p:blipFill>
        <p:spPr>
          <a:xfrm>
            <a:off x="7501388" y="2375858"/>
            <a:ext cx="1559944" cy="1703717"/>
          </a:xfrm>
          <a:prstGeom prst="rect">
            <a:avLst/>
          </a:prstGeom>
        </p:spPr>
      </p:pic>
      <p:sp>
        <p:nvSpPr>
          <p:cNvPr id="5" name="TextBox 4">
            <a:extLst>
              <a:ext uri="{FF2B5EF4-FFF2-40B4-BE49-F238E27FC236}">
                <a16:creationId xmlns:a16="http://schemas.microsoft.com/office/drawing/2014/main" id="{DF26C96D-3890-C81C-8774-F8DC1EB01F1A}"/>
              </a:ext>
            </a:extLst>
          </p:cNvPr>
          <p:cNvSpPr txBox="1"/>
          <p:nvPr/>
        </p:nvSpPr>
        <p:spPr>
          <a:xfrm>
            <a:off x="7332869" y="4612006"/>
            <a:ext cx="188843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t>Gaurav Kewalramani</a:t>
            </a:r>
            <a:endParaRPr lang="en-US"/>
          </a:p>
        </p:txBody>
      </p:sp>
      <p:pic>
        <p:nvPicPr>
          <p:cNvPr id="7" name="Picture 6" descr="A person wearing a graduation gown&#10;&#10;AI-generated content may be incorrect.">
            <a:extLst>
              <a:ext uri="{FF2B5EF4-FFF2-40B4-BE49-F238E27FC236}">
                <a16:creationId xmlns:a16="http://schemas.microsoft.com/office/drawing/2014/main" id="{7EB374AB-CEAA-5F13-E4F3-0D5A5C712FBF}"/>
              </a:ext>
            </a:extLst>
          </p:cNvPr>
          <p:cNvPicPr>
            <a:picLocks noChangeAspect="1"/>
          </p:cNvPicPr>
          <p:nvPr/>
        </p:nvPicPr>
        <p:blipFill>
          <a:blip r:embed="rId4"/>
          <a:stretch>
            <a:fillRect/>
          </a:stretch>
        </p:blipFill>
        <p:spPr>
          <a:xfrm>
            <a:off x="5155944" y="2369421"/>
            <a:ext cx="1437661" cy="1719725"/>
          </a:xfrm>
          <a:prstGeom prst="rect">
            <a:avLst/>
          </a:prstGeom>
        </p:spPr>
      </p:pic>
      <p:sp>
        <p:nvSpPr>
          <p:cNvPr id="8" name="TextBox 7">
            <a:extLst>
              <a:ext uri="{FF2B5EF4-FFF2-40B4-BE49-F238E27FC236}">
                <a16:creationId xmlns:a16="http://schemas.microsoft.com/office/drawing/2014/main" id="{13D3762D-8C57-2F83-1CCF-8D156E56BDF5}"/>
              </a:ext>
            </a:extLst>
          </p:cNvPr>
          <p:cNvSpPr txBox="1"/>
          <p:nvPr/>
        </p:nvSpPr>
        <p:spPr>
          <a:xfrm>
            <a:off x="4991562" y="4612005"/>
            <a:ext cx="188843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err="1"/>
              <a:t>Samkitt</a:t>
            </a:r>
            <a:r>
              <a:rPr lang="en-US" b="1"/>
              <a:t> </a:t>
            </a:r>
            <a:br>
              <a:rPr lang="en-US"/>
            </a:br>
            <a:r>
              <a:rPr lang="en-US" b="1"/>
              <a:t>Patni</a:t>
            </a:r>
            <a:endParaRPr lang="en-US"/>
          </a:p>
        </p:txBody>
      </p:sp>
      <p:pic>
        <p:nvPicPr>
          <p:cNvPr id="10" name="Picture 9" descr="A person taking a selfie&#10;&#10;AI-generated content may be incorrect.">
            <a:extLst>
              <a:ext uri="{FF2B5EF4-FFF2-40B4-BE49-F238E27FC236}">
                <a16:creationId xmlns:a16="http://schemas.microsoft.com/office/drawing/2014/main" id="{AFCFD3CC-AF3E-F23E-8E95-F1526ABB0827}"/>
              </a:ext>
            </a:extLst>
          </p:cNvPr>
          <p:cNvPicPr>
            <a:picLocks noChangeAspect="1"/>
          </p:cNvPicPr>
          <p:nvPr/>
        </p:nvPicPr>
        <p:blipFill>
          <a:blip r:embed="rId5"/>
          <a:srcRect t="7801" r="-503" b="15382"/>
          <a:stretch/>
        </p:blipFill>
        <p:spPr>
          <a:xfrm>
            <a:off x="2789238" y="2373451"/>
            <a:ext cx="1438292" cy="1717469"/>
          </a:xfrm>
          <a:prstGeom prst="rect">
            <a:avLst/>
          </a:prstGeom>
        </p:spPr>
      </p:pic>
      <p:sp>
        <p:nvSpPr>
          <p:cNvPr id="11" name="TextBox 10">
            <a:extLst>
              <a:ext uri="{FF2B5EF4-FFF2-40B4-BE49-F238E27FC236}">
                <a16:creationId xmlns:a16="http://schemas.microsoft.com/office/drawing/2014/main" id="{1C9904BE-47C8-3840-2A27-B791281FF35E}"/>
              </a:ext>
            </a:extLst>
          </p:cNvPr>
          <p:cNvSpPr txBox="1"/>
          <p:nvPr/>
        </p:nvSpPr>
        <p:spPr>
          <a:xfrm>
            <a:off x="2565862" y="4612005"/>
            <a:ext cx="188843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t>Suha</a:t>
            </a:r>
          </a:p>
          <a:p>
            <a:pPr algn="ctr"/>
            <a:r>
              <a:rPr lang="en-US" b="1"/>
              <a:t>Shafi</a:t>
            </a:r>
          </a:p>
        </p:txBody>
      </p:sp>
      <p:pic>
        <p:nvPicPr>
          <p:cNvPr id="13" name="Picture 12" descr="A person with a beard&#10;&#10;AI-generated content may be incorrect.">
            <a:extLst>
              <a:ext uri="{FF2B5EF4-FFF2-40B4-BE49-F238E27FC236}">
                <a16:creationId xmlns:a16="http://schemas.microsoft.com/office/drawing/2014/main" id="{A182FE8B-563D-3ACC-99AD-E33032EB7C6C}"/>
              </a:ext>
            </a:extLst>
          </p:cNvPr>
          <p:cNvPicPr>
            <a:picLocks noChangeAspect="1"/>
          </p:cNvPicPr>
          <p:nvPr/>
        </p:nvPicPr>
        <p:blipFill>
          <a:blip r:embed="rId6"/>
          <a:stretch>
            <a:fillRect/>
          </a:stretch>
        </p:blipFill>
        <p:spPr>
          <a:xfrm>
            <a:off x="612140" y="2380343"/>
            <a:ext cx="1475381" cy="1712687"/>
          </a:xfrm>
          <a:prstGeom prst="rect">
            <a:avLst/>
          </a:prstGeom>
        </p:spPr>
      </p:pic>
      <p:sp>
        <p:nvSpPr>
          <p:cNvPr id="15" name="TextBox 14">
            <a:extLst>
              <a:ext uri="{FF2B5EF4-FFF2-40B4-BE49-F238E27FC236}">
                <a16:creationId xmlns:a16="http://schemas.microsoft.com/office/drawing/2014/main" id="{59848CA5-B4C6-9B72-5935-726D4626AD80}"/>
              </a:ext>
            </a:extLst>
          </p:cNvPr>
          <p:cNvSpPr txBox="1"/>
          <p:nvPr/>
        </p:nvSpPr>
        <p:spPr>
          <a:xfrm>
            <a:off x="645886" y="4622800"/>
            <a:ext cx="1465942" cy="668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t>Sunjeev</a:t>
            </a:r>
          </a:p>
          <a:p>
            <a:pPr algn="ctr"/>
            <a:r>
              <a:rPr lang="en-US" b="1"/>
              <a:t>Somu</a:t>
            </a:r>
          </a:p>
        </p:txBody>
      </p:sp>
    </p:spTree>
    <p:extLst>
      <p:ext uri="{BB962C8B-B14F-4D97-AF65-F5344CB8AC3E}">
        <p14:creationId xmlns:p14="http://schemas.microsoft.com/office/powerpoint/2010/main" val="41863655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4EF6F-AD97-6CA9-5C7E-BAC7926AD32F}"/>
              </a:ext>
            </a:extLst>
          </p:cNvPr>
          <p:cNvSpPr>
            <a:spLocks noGrp="1"/>
          </p:cNvSpPr>
          <p:nvPr>
            <p:ph type="title"/>
          </p:nvPr>
        </p:nvSpPr>
        <p:spPr>
          <a:xfrm>
            <a:off x="224367" y="839421"/>
            <a:ext cx="11732683" cy="1336146"/>
          </a:xfrm>
        </p:spPr>
        <p:txBody>
          <a:bodyPr vert="horz" lIns="91440" tIns="45720" rIns="91440" bIns="45720" rtlCol="0" anchor="ctr">
            <a:noAutofit/>
          </a:bodyPr>
          <a:lstStyle/>
          <a:p>
            <a:pPr algn="ctr"/>
            <a:r>
              <a:rPr lang="en-US" sz="4800">
                <a:ea typeface="+mj-lt"/>
                <a:cs typeface="+mj-lt"/>
              </a:rPr>
              <a:t>Understanding Mild Cognitive Impairment (MCI)</a:t>
            </a:r>
            <a:endParaRPr lang="en-US" sz="4800"/>
          </a:p>
          <a:p>
            <a:pPr algn="ctr"/>
            <a:endParaRPr lang="en-US" sz="4800"/>
          </a:p>
        </p:txBody>
      </p:sp>
      <p:sp>
        <p:nvSpPr>
          <p:cNvPr id="3" name="Content Placeholder 2">
            <a:extLst>
              <a:ext uri="{FF2B5EF4-FFF2-40B4-BE49-F238E27FC236}">
                <a16:creationId xmlns:a16="http://schemas.microsoft.com/office/drawing/2014/main" id="{A5011F21-EB29-8BBD-A311-84147C0AA2E6}"/>
              </a:ext>
            </a:extLst>
          </p:cNvPr>
          <p:cNvSpPr>
            <a:spLocks noGrp="1"/>
          </p:cNvSpPr>
          <p:nvPr>
            <p:ph idx="1"/>
          </p:nvPr>
        </p:nvSpPr>
        <p:spPr>
          <a:xfrm>
            <a:off x="224367" y="2278429"/>
            <a:ext cx="11245850" cy="4575216"/>
          </a:xfrm>
        </p:spPr>
        <p:txBody>
          <a:bodyPr vert="horz" lIns="91440" tIns="45720" rIns="91440" bIns="45720" rtlCol="0" anchor="t">
            <a:normAutofit lnSpcReduction="10000"/>
          </a:bodyPr>
          <a:lstStyle/>
          <a:p>
            <a:r>
              <a:rPr lang="en-US" sz="1800" b="1" dirty="0">
                <a:solidFill>
                  <a:srgbClr val="000000"/>
                </a:solidFill>
                <a:latin typeface="Aptos"/>
                <a:ea typeface="Source Sans Pro"/>
                <a:cs typeface="+mn-lt"/>
              </a:rPr>
              <a:t>MCI </a:t>
            </a:r>
            <a:r>
              <a:rPr lang="en-US" sz="1800" dirty="0">
                <a:solidFill>
                  <a:srgbClr val="000000"/>
                </a:solidFill>
                <a:latin typeface="Aptos"/>
                <a:ea typeface="Source Sans Pro"/>
                <a:cs typeface="+mn-lt"/>
              </a:rPr>
              <a:t>is a condition in which people have more memory or thinking problems than other people their age (National Institute on Aging, 2024). </a:t>
            </a:r>
            <a:endParaRPr lang="en-US" sz="1800" dirty="0">
              <a:solidFill>
                <a:srgbClr val="000000"/>
              </a:solidFill>
              <a:latin typeface="Aptos"/>
              <a:ea typeface="+mn-lt"/>
              <a:cs typeface="+mn-lt"/>
            </a:endParaRPr>
          </a:p>
          <a:p>
            <a:r>
              <a:rPr lang="en-US" sz="1800" b="1" dirty="0">
                <a:latin typeface="Aptos"/>
                <a:ea typeface="+mn-lt"/>
                <a:cs typeface="+mn-lt"/>
              </a:rPr>
              <a:t>Common symptoms</a:t>
            </a:r>
            <a:r>
              <a:rPr lang="en-US" sz="1800" dirty="0">
                <a:latin typeface="Aptos"/>
                <a:ea typeface="+mn-lt"/>
                <a:cs typeface="+mn-lt"/>
              </a:rPr>
              <a:t>: </a:t>
            </a:r>
          </a:p>
          <a:p>
            <a:pPr lvl="1">
              <a:buFont typeface="Courier New" panose="020B0604020202020204" pitchFamily="34" charset="0"/>
              <a:buChar char="o"/>
            </a:pPr>
            <a:r>
              <a:rPr lang="en-US" sz="1400" dirty="0">
                <a:latin typeface="Aptos"/>
                <a:ea typeface="+mn-lt"/>
                <a:cs typeface="+mn-lt"/>
              </a:rPr>
              <a:t>Memory lapses</a:t>
            </a:r>
          </a:p>
          <a:p>
            <a:pPr lvl="1">
              <a:buFont typeface="Courier New" panose="020B0604020202020204" pitchFamily="34" charset="0"/>
              <a:buChar char="o"/>
            </a:pPr>
            <a:r>
              <a:rPr lang="en-US" sz="1400" dirty="0">
                <a:latin typeface="Aptos"/>
                <a:ea typeface="+mn-lt"/>
                <a:cs typeface="+mn-lt"/>
              </a:rPr>
              <a:t>Difficulty finding words</a:t>
            </a:r>
          </a:p>
          <a:p>
            <a:pPr lvl="1">
              <a:buFont typeface="Courier New" panose="020B0604020202020204" pitchFamily="34" charset="0"/>
              <a:buChar char="o"/>
            </a:pPr>
            <a:r>
              <a:rPr lang="en-US" sz="1400" dirty="0">
                <a:latin typeface="Aptos"/>
                <a:ea typeface="+mn-lt"/>
                <a:cs typeface="+mn-lt"/>
              </a:rPr>
              <a:t>Disorientation.</a:t>
            </a:r>
            <a:endParaRPr lang="en-US" sz="1400" dirty="0">
              <a:latin typeface="Aptos"/>
            </a:endParaRPr>
          </a:p>
          <a:p>
            <a:r>
              <a:rPr lang="en-US" sz="1800" b="1" dirty="0">
                <a:latin typeface="Aptos"/>
                <a:ea typeface="+mn-lt"/>
                <a:cs typeface="+mn-lt"/>
              </a:rPr>
              <a:t>Risk factors</a:t>
            </a:r>
            <a:r>
              <a:rPr lang="en-US" sz="1800" dirty="0">
                <a:latin typeface="Aptos"/>
                <a:ea typeface="+mn-lt"/>
                <a:cs typeface="+mn-lt"/>
              </a:rPr>
              <a:t>: </a:t>
            </a:r>
          </a:p>
          <a:p>
            <a:pPr lvl="1">
              <a:buFont typeface="Courier New" panose="020B0604020202020204" pitchFamily="34" charset="0"/>
              <a:buChar char="o"/>
            </a:pPr>
            <a:r>
              <a:rPr lang="en-US" sz="1400" dirty="0">
                <a:latin typeface="Aptos"/>
                <a:ea typeface="+mn-lt"/>
                <a:cs typeface="+mn-lt"/>
              </a:rPr>
              <a:t>Age (65+)</a:t>
            </a:r>
          </a:p>
          <a:p>
            <a:pPr lvl="1">
              <a:buFont typeface="Courier New" panose="020B0604020202020204" pitchFamily="34" charset="0"/>
              <a:buChar char="o"/>
            </a:pPr>
            <a:r>
              <a:rPr lang="en-US" sz="1400" dirty="0">
                <a:latin typeface="Aptos"/>
                <a:ea typeface="+mn-lt"/>
                <a:cs typeface="+mn-lt"/>
              </a:rPr>
              <a:t>Family history </a:t>
            </a:r>
          </a:p>
          <a:p>
            <a:pPr lvl="1">
              <a:buFont typeface="Courier New" panose="020B0604020202020204" pitchFamily="34" charset="0"/>
              <a:buChar char="o"/>
            </a:pPr>
            <a:r>
              <a:rPr lang="en-US" sz="1400" dirty="0">
                <a:latin typeface="Aptos"/>
                <a:ea typeface="+mn-lt"/>
                <a:cs typeface="+mn-lt"/>
              </a:rPr>
              <a:t>Prior stroke </a:t>
            </a:r>
          </a:p>
          <a:p>
            <a:pPr lvl="1">
              <a:buFont typeface="Courier New" panose="020B0604020202020204" pitchFamily="34" charset="0"/>
              <a:buChar char="o"/>
            </a:pPr>
            <a:r>
              <a:rPr lang="en-US" sz="1400" dirty="0">
                <a:latin typeface="Aptos"/>
                <a:ea typeface="+mn-lt"/>
                <a:cs typeface="+mn-lt"/>
              </a:rPr>
              <a:t>Hypertension.</a:t>
            </a:r>
            <a:endParaRPr lang="en-US" sz="1400" dirty="0">
              <a:latin typeface="Aptos"/>
            </a:endParaRPr>
          </a:p>
          <a:p>
            <a:r>
              <a:rPr lang="en-US" sz="1800" b="1" dirty="0">
                <a:latin typeface="Aptos"/>
                <a:ea typeface="+mn-lt"/>
                <a:cs typeface="+mn-lt"/>
              </a:rPr>
              <a:t>Potential progression</a:t>
            </a:r>
            <a:r>
              <a:rPr lang="en-US" sz="1800" dirty="0">
                <a:latin typeface="Aptos"/>
                <a:ea typeface="+mn-lt"/>
                <a:cs typeface="+mn-lt"/>
              </a:rPr>
              <a:t>: Up to 15% of MCI cases may advance to Alzheimer’s annually (Alzheimer’s Association, 2024).</a:t>
            </a:r>
            <a:endParaRPr lang="en-US" sz="1800" dirty="0">
              <a:latin typeface="Aptos"/>
            </a:endParaRPr>
          </a:p>
          <a:p>
            <a:endParaRPr lang="en-US" sz="1800" dirty="0"/>
          </a:p>
        </p:txBody>
      </p:sp>
    </p:spTree>
    <p:extLst>
      <p:ext uri="{BB962C8B-B14F-4D97-AF65-F5344CB8AC3E}">
        <p14:creationId xmlns:p14="http://schemas.microsoft.com/office/powerpoint/2010/main" val="214967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E8213-8B07-5FAC-00E5-884A4A201515}"/>
              </a:ext>
            </a:extLst>
          </p:cNvPr>
          <p:cNvSpPr>
            <a:spLocks noGrp="1"/>
          </p:cNvSpPr>
          <p:nvPr>
            <p:ph type="title"/>
          </p:nvPr>
        </p:nvSpPr>
        <p:spPr>
          <a:xfrm>
            <a:off x="-271379" y="716817"/>
            <a:ext cx="12734757" cy="1352299"/>
          </a:xfrm>
        </p:spPr>
        <p:txBody>
          <a:bodyPr vert="horz" lIns="91440" tIns="45720" rIns="91440" bIns="45720" rtlCol="0" anchor="ctr">
            <a:noAutofit/>
          </a:bodyPr>
          <a:lstStyle/>
          <a:p>
            <a:pPr algn="ctr"/>
            <a:r>
              <a:rPr lang="en-US" sz="4800" dirty="0">
                <a:ea typeface="+mj-lt"/>
                <a:cs typeface="+mj-lt"/>
              </a:rPr>
              <a:t>Meet Mary: Our Fictional Patient and Methodology</a:t>
            </a:r>
            <a:endParaRPr lang="en-US" sz="4800" dirty="0"/>
          </a:p>
          <a:p>
            <a:pPr algn="ctr"/>
            <a:endParaRPr lang="en-US" sz="4800" dirty="0"/>
          </a:p>
        </p:txBody>
      </p:sp>
      <p:sp>
        <p:nvSpPr>
          <p:cNvPr id="3" name="Content Placeholder 2">
            <a:extLst>
              <a:ext uri="{FF2B5EF4-FFF2-40B4-BE49-F238E27FC236}">
                <a16:creationId xmlns:a16="http://schemas.microsoft.com/office/drawing/2014/main" id="{0C712497-7E9F-74BD-E8E9-DAEE83936458}"/>
              </a:ext>
            </a:extLst>
          </p:cNvPr>
          <p:cNvSpPr>
            <a:spLocks noGrp="1"/>
          </p:cNvSpPr>
          <p:nvPr>
            <p:ph idx="1"/>
          </p:nvPr>
        </p:nvSpPr>
        <p:spPr>
          <a:xfrm>
            <a:off x="960120" y="1769027"/>
            <a:ext cx="10268712" cy="3851499"/>
          </a:xfrm>
        </p:spPr>
        <p:txBody>
          <a:bodyPr vert="horz" lIns="91440" tIns="45720" rIns="91440" bIns="45720" rtlCol="0" anchor="t">
            <a:noAutofit/>
          </a:bodyPr>
          <a:lstStyle/>
          <a:p>
            <a:pPr marL="0" indent="0">
              <a:buNone/>
            </a:pPr>
            <a:r>
              <a:rPr lang="en-US" sz="1800" b="1" dirty="0">
                <a:latin typeface="Aptos"/>
                <a:ea typeface="+mn-lt"/>
                <a:cs typeface="+mn-lt"/>
              </a:rPr>
              <a:t>Introduction to Mary</a:t>
            </a:r>
            <a:endParaRPr lang="en-US" sz="1800" dirty="0">
              <a:latin typeface="Aptos"/>
              <a:ea typeface="+mn-lt"/>
              <a:cs typeface="+mn-lt"/>
            </a:endParaRPr>
          </a:p>
          <a:p>
            <a:r>
              <a:rPr lang="en-US" sz="1800" dirty="0">
                <a:latin typeface="Aptos"/>
                <a:ea typeface="+mn-lt"/>
                <a:cs typeface="+mn-lt"/>
              </a:rPr>
              <a:t> 65 years old, retired elementary school teacher, 162 cm, 75 kg.</a:t>
            </a:r>
            <a:endParaRPr lang="en-US" sz="1800" dirty="0">
              <a:latin typeface="Aptos"/>
            </a:endParaRPr>
          </a:p>
          <a:p>
            <a:r>
              <a:rPr lang="en-US" sz="1800" b="1" dirty="0">
                <a:latin typeface="Aptos"/>
                <a:ea typeface="+mn-lt"/>
                <a:cs typeface="+mn-lt"/>
              </a:rPr>
              <a:t>Ancestral history</a:t>
            </a:r>
            <a:r>
              <a:rPr lang="en-US" sz="1800" dirty="0">
                <a:latin typeface="Aptos"/>
                <a:ea typeface="+mn-lt"/>
                <a:cs typeface="+mn-lt"/>
              </a:rPr>
              <a:t>: Alzheimer’s (maternal grandmother, aunt).</a:t>
            </a:r>
            <a:endParaRPr lang="en-US" sz="1800" b="1" dirty="0">
              <a:latin typeface="Aptos"/>
            </a:endParaRPr>
          </a:p>
          <a:p>
            <a:r>
              <a:rPr lang="en-US" sz="1800" b="1" dirty="0">
                <a:latin typeface="Aptos"/>
                <a:ea typeface="+mn-lt"/>
                <a:cs typeface="+mn-lt"/>
              </a:rPr>
              <a:t>Medical history</a:t>
            </a:r>
            <a:r>
              <a:rPr lang="en-US" sz="1800" dirty="0">
                <a:latin typeface="Aptos"/>
                <a:ea typeface="+mn-lt"/>
                <a:cs typeface="+mn-lt"/>
              </a:rPr>
              <a:t>: Stroke (age 61), hypertension; Meds: Lisinopril, Aspirin, Atorvastatin.</a:t>
            </a:r>
          </a:p>
          <a:p>
            <a:r>
              <a:rPr lang="en-US" sz="1800" b="1" dirty="0">
                <a:latin typeface="Aptos"/>
                <a:ea typeface="+mn-lt"/>
                <a:cs typeface="+mn-lt"/>
              </a:rPr>
              <a:t>Lifestyle</a:t>
            </a:r>
            <a:r>
              <a:rPr lang="en-US" sz="1800" dirty="0">
                <a:latin typeface="Aptos"/>
                <a:ea typeface="+mn-lt"/>
                <a:cs typeface="+mn-lt"/>
              </a:rPr>
              <a:t>: Mild activity (walks, community events), high-sugar/sodium diet.</a:t>
            </a:r>
            <a:endParaRPr lang="en-US" sz="1800" dirty="0">
              <a:latin typeface="Aptos"/>
            </a:endParaRPr>
          </a:p>
          <a:p>
            <a:r>
              <a:rPr lang="en-US" sz="1800" b="1" dirty="0">
                <a:latin typeface="Aptos"/>
                <a:ea typeface="+mn-lt"/>
                <a:cs typeface="+mn-lt"/>
              </a:rPr>
              <a:t>Symptoms</a:t>
            </a:r>
            <a:r>
              <a:rPr lang="en-US" sz="1800" dirty="0">
                <a:latin typeface="Aptos"/>
                <a:ea typeface="+mn-lt"/>
                <a:cs typeface="+mn-lt"/>
              </a:rPr>
              <a:t>: Memory lapses, speech difficulties, disorientation, anxiety.</a:t>
            </a:r>
            <a:endParaRPr lang="en-US" sz="1800" dirty="0">
              <a:latin typeface="Aptos"/>
            </a:endParaRPr>
          </a:p>
          <a:p>
            <a:pPr marL="0" indent="0">
              <a:buNone/>
            </a:pPr>
            <a:endParaRPr lang="en-US" sz="1800" dirty="0">
              <a:latin typeface="Aptos"/>
              <a:ea typeface="+mn-lt"/>
              <a:cs typeface="+mn-lt"/>
            </a:endParaRPr>
          </a:p>
          <a:p>
            <a:pPr marL="0" indent="0">
              <a:buNone/>
            </a:pPr>
            <a:r>
              <a:rPr lang="en-US" sz="1800" b="1" dirty="0">
                <a:latin typeface="Aptos"/>
                <a:ea typeface="+mn-lt"/>
                <a:cs typeface="+mn-lt"/>
              </a:rPr>
              <a:t>Methodology</a:t>
            </a:r>
            <a:endParaRPr lang="en-US" sz="1800" dirty="0">
              <a:latin typeface="Aptos"/>
            </a:endParaRPr>
          </a:p>
          <a:p>
            <a:pPr marL="457200" indent="-457200">
              <a:buChar char="•"/>
            </a:pPr>
            <a:r>
              <a:rPr lang="en-US" sz="1800" dirty="0">
                <a:latin typeface="Aptos"/>
                <a:ea typeface="+mn-lt"/>
                <a:cs typeface="+mn-lt"/>
              </a:rPr>
              <a:t>Followed Mary’s journey to understand her MCI care under NHS/NICE guidelines.</a:t>
            </a:r>
            <a:endParaRPr lang="en-US" sz="1800" dirty="0">
              <a:latin typeface="Aptos"/>
            </a:endParaRPr>
          </a:p>
          <a:p>
            <a:pPr marL="457200" indent="-457200">
              <a:buChar char="•"/>
            </a:pPr>
            <a:r>
              <a:rPr lang="en-US" sz="1800" dirty="0">
                <a:latin typeface="Aptos"/>
                <a:ea typeface="+mn-lt"/>
                <a:cs typeface="+mn-lt"/>
              </a:rPr>
              <a:t>Mapped interactions with actors (e.g., GP, Memory Clinic, EHRs, NHS Spine).</a:t>
            </a:r>
          </a:p>
          <a:p>
            <a:pPr marL="457200" indent="-457200">
              <a:buChar char="•"/>
            </a:pPr>
            <a:r>
              <a:rPr lang="en-US" sz="1800" dirty="0">
                <a:latin typeface="Aptos"/>
                <a:ea typeface="+mn-lt"/>
                <a:cs typeface="+mn-lt"/>
              </a:rPr>
              <a:t>Used a </a:t>
            </a:r>
            <a:r>
              <a:rPr lang="en-US" sz="1800" dirty="0" err="1">
                <a:latin typeface="Aptos"/>
                <a:ea typeface="+mn-lt"/>
                <a:cs typeface="+mn-lt"/>
              </a:rPr>
              <a:t>swimlane</a:t>
            </a:r>
            <a:r>
              <a:rPr lang="en-US" sz="1800" dirty="0">
                <a:latin typeface="Aptos"/>
                <a:ea typeface="+mn-lt"/>
                <a:cs typeface="+mn-lt"/>
              </a:rPr>
              <a:t> diagram to visualize her journey and data flows.</a:t>
            </a:r>
            <a:endParaRPr lang="en-US" sz="1800" dirty="0">
              <a:latin typeface="Aptos"/>
            </a:endParaRPr>
          </a:p>
          <a:p>
            <a:endParaRPr lang="en-US" sz="1800" dirty="0">
              <a:latin typeface="Aptos"/>
            </a:endParaRPr>
          </a:p>
        </p:txBody>
      </p:sp>
    </p:spTree>
    <p:extLst>
      <p:ext uri="{BB962C8B-B14F-4D97-AF65-F5344CB8AC3E}">
        <p14:creationId xmlns:p14="http://schemas.microsoft.com/office/powerpoint/2010/main" val="24112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66D15-8BC7-A661-F2EA-4004358D1159}"/>
              </a:ext>
            </a:extLst>
          </p:cNvPr>
          <p:cNvSpPr>
            <a:spLocks noGrp="1"/>
          </p:cNvSpPr>
          <p:nvPr>
            <p:ph type="title"/>
          </p:nvPr>
        </p:nvSpPr>
        <p:spPr>
          <a:xfrm>
            <a:off x="838200" y="494079"/>
            <a:ext cx="10515600" cy="1365668"/>
          </a:xfrm>
        </p:spPr>
        <p:txBody>
          <a:bodyPr vert="horz" lIns="91440" tIns="45720" rIns="91440" bIns="45720" rtlCol="0" anchor="ctr">
            <a:noAutofit/>
          </a:bodyPr>
          <a:lstStyle/>
          <a:p>
            <a:pPr algn="ctr"/>
            <a:r>
              <a:rPr lang="en-US" sz="4800"/>
              <a:t>Identification of Main Actors and Interactions</a:t>
            </a:r>
          </a:p>
          <a:p>
            <a:pPr algn="ctr"/>
            <a:endParaRPr lang="en-US" sz="4800"/>
          </a:p>
        </p:txBody>
      </p:sp>
      <p:graphicFrame>
        <p:nvGraphicFramePr>
          <p:cNvPr id="4" name="Table 3">
            <a:extLst>
              <a:ext uri="{FF2B5EF4-FFF2-40B4-BE49-F238E27FC236}">
                <a16:creationId xmlns:a16="http://schemas.microsoft.com/office/drawing/2014/main" id="{1445FCD2-31B4-089F-1B05-17C6DA675396}"/>
              </a:ext>
            </a:extLst>
          </p:cNvPr>
          <p:cNvGraphicFramePr>
            <a:graphicFrameLocks noGrp="1"/>
          </p:cNvGraphicFramePr>
          <p:nvPr>
            <p:extLst>
              <p:ext uri="{D42A27DB-BD31-4B8C-83A1-F6EECF244321}">
                <p14:modId xmlns:p14="http://schemas.microsoft.com/office/powerpoint/2010/main" val="2818833630"/>
              </p:ext>
            </p:extLst>
          </p:nvPr>
        </p:nvGraphicFramePr>
        <p:xfrm>
          <a:off x="2011680" y="1802544"/>
          <a:ext cx="8168640" cy="4942840"/>
        </p:xfrm>
        <a:graphic>
          <a:graphicData uri="http://schemas.openxmlformats.org/drawingml/2006/table">
            <a:tbl>
              <a:tblPr firstRow="1" bandRow="1">
                <a:tableStyleId>{5C22544A-7EE6-4342-B048-85BDC9FD1C3A}</a:tableStyleId>
              </a:tblPr>
              <a:tblGrid>
                <a:gridCol w="4084320">
                  <a:extLst>
                    <a:ext uri="{9D8B030D-6E8A-4147-A177-3AD203B41FA5}">
                      <a16:colId xmlns:a16="http://schemas.microsoft.com/office/drawing/2014/main" val="2753977988"/>
                    </a:ext>
                  </a:extLst>
                </a:gridCol>
                <a:gridCol w="4084320">
                  <a:extLst>
                    <a:ext uri="{9D8B030D-6E8A-4147-A177-3AD203B41FA5}">
                      <a16:colId xmlns:a16="http://schemas.microsoft.com/office/drawing/2014/main" val="1956853343"/>
                    </a:ext>
                  </a:extLst>
                </a:gridCol>
              </a:tblGrid>
              <a:tr h="370840">
                <a:tc>
                  <a:txBody>
                    <a:bodyPr/>
                    <a:lstStyle/>
                    <a:p>
                      <a:pPr algn="ctr"/>
                      <a:r>
                        <a:rPr lang="en-US"/>
                        <a:t>Human Actors</a:t>
                      </a:r>
                    </a:p>
                  </a:txBody>
                  <a:tcPr/>
                </a:tc>
                <a:tc>
                  <a:txBody>
                    <a:bodyPr/>
                    <a:lstStyle/>
                    <a:p>
                      <a:pPr algn="ctr"/>
                      <a:r>
                        <a:rPr lang="en-US" b="1"/>
                        <a:t>Electronic Actors</a:t>
                      </a:r>
                    </a:p>
                  </a:txBody>
                  <a:tcPr/>
                </a:tc>
                <a:extLst>
                  <a:ext uri="{0D108BD9-81ED-4DB2-BD59-A6C34878D82A}">
                    <a16:rowId xmlns:a16="http://schemas.microsoft.com/office/drawing/2014/main" val="267932817"/>
                  </a:ext>
                </a:extLst>
              </a:tr>
              <a:tr h="370840">
                <a:tc>
                  <a:txBody>
                    <a:bodyPr/>
                    <a:lstStyle/>
                    <a:p>
                      <a:pPr marL="0" lvl="0" indent="0" algn="l">
                        <a:lnSpc>
                          <a:spcPct val="100000"/>
                        </a:lnSpc>
                        <a:spcBef>
                          <a:spcPts val="0"/>
                        </a:spcBef>
                        <a:spcAft>
                          <a:spcPts val="0"/>
                        </a:spcAft>
                        <a:buNone/>
                      </a:pPr>
                      <a:r>
                        <a:rPr lang="en-US" sz="1800" b="1" i="0" u="none" strike="noStrike" noProof="0">
                          <a:latin typeface="Aptos"/>
                        </a:rPr>
                        <a:t>Patient: Mary</a:t>
                      </a:r>
                      <a:r>
                        <a:rPr lang="en-US" sz="1800" b="0" i="0" u="none" strike="noStrike" noProof="0">
                          <a:latin typeface="Aptos"/>
                        </a:rPr>
                        <a:t>:  Reports symptoms, engages with care.</a:t>
                      </a:r>
                      <a:endParaRPr lang="en-US"/>
                    </a:p>
                  </a:txBody>
                  <a:tcPr/>
                </a:tc>
                <a:tc>
                  <a:txBody>
                    <a:bodyPr/>
                    <a:lstStyle/>
                    <a:p>
                      <a:pPr marL="0" lvl="0" indent="0" algn="l">
                        <a:lnSpc>
                          <a:spcPct val="100000"/>
                        </a:lnSpc>
                        <a:spcBef>
                          <a:spcPts val="0"/>
                        </a:spcBef>
                        <a:spcAft>
                          <a:spcPts val="0"/>
                        </a:spcAft>
                        <a:buNone/>
                      </a:pPr>
                      <a:r>
                        <a:rPr lang="en-US" sz="1800" b="1" i="0" u="none" strike="noStrike" noProof="0">
                          <a:latin typeface="Aptos"/>
                        </a:rPr>
                        <a:t>EHR Systems </a:t>
                      </a:r>
                      <a:r>
                        <a:rPr lang="en-US" sz="1800" b="0" i="0" u="none" strike="noStrike" noProof="0">
                          <a:latin typeface="Aptos"/>
                        </a:rPr>
                        <a:t>: Primary Care EHR, Hospital EHR – Store and share patient data (e.g., symptoms, test results).</a:t>
                      </a:r>
                      <a:endParaRPr lang="en-US"/>
                    </a:p>
                    <a:p>
                      <a:pPr marL="0" lvl="0" indent="0" algn="l">
                        <a:lnSpc>
                          <a:spcPct val="100000"/>
                        </a:lnSpc>
                        <a:spcBef>
                          <a:spcPts val="0"/>
                        </a:spcBef>
                        <a:spcAft>
                          <a:spcPts val="0"/>
                        </a:spcAft>
                        <a:buNone/>
                      </a:pPr>
                      <a:endParaRPr lang="en-US" sz="1800" b="0" i="0" u="none" strike="noStrike" noProof="0">
                        <a:latin typeface="Aptos"/>
                      </a:endParaRPr>
                    </a:p>
                  </a:txBody>
                  <a:tcPr/>
                </a:tc>
                <a:extLst>
                  <a:ext uri="{0D108BD9-81ED-4DB2-BD59-A6C34878D82A}">
                    <a16:rowId xmlns:a16="http://schemas.microsoft.com/office/drawing/2014/main" val="2030348919"/>
                  </a:ext>
                </a:extLst>
              </a:tr>
              <a:tr h="370840">
                <a:tc>
                  <a:txBody>
                    <a:bodyPr/>
                    <a:lstStyle/>
                    <a:p>
                      <a:pPr lvl="0" algn="l">
                        <a:lnSpc>
                          <a:spcPct val="100000"/>
                        </a:lnSpc>
                        <a:spcBef>
                          <a:spcPts val="0"/>
                        </a:spcBef>
                        <a:spcAft>
                          <a:spcPts val="0"/>
                        </a:spcAft>
                        <a:buNone/>
                      </a:pPr>
                      <a:r>
                        <a:rPr lang="en-US" sz="1800" b="1" i="0" u="none" strike="noStrike" noProof="0">
                          <a:solidFill>
                            <a:srgbClr val="000000"/>
                          </a:solidFill>
                          <a:latin typeface="Aptos"/>
                        </a:rPr>
                        <a:t>Family/Caregivers</a:t>
                      </a:r>
                      <a:r>
                        <a:rPr lang="en-US" sz="1800" b="0" i="0" u="none" strike="noStrike" noProof="0">
                          <a:solidFill>
                            <a:srgbClr val="000000"/>
                          </a:solidFill>
                          <a:latin typeface="Aptos"/>
                        </a:rPr>
                        <a:t>: Support Mary, communicate with care team.</a:t>
                      </a:r>
                    </a:p>
                  </a:txBody>
                  <a:tcPr/>
                </a:tc>
                <a:tc>
                  <a:txBody>
                    <a:bodyPr/>
                    <a:lstStyle/>
                    <a:p>
                      <a:pPr lvl="0">
                        <a:buNone/>
                      </a:pPr>
                      <a:r>
                        <a:rPr lang="en-US" sz="1800" b="1" i="0" u="none" strike="noStrike" noProof="0">
                          <a:solidFill>
                            <a:srgbClr val="000000"/>
                          </a:solidFill>
                          <a:latin typeface="Aptos"/>
                        </a:rPr>
                        <a:t>NHS Spine</a:t>
                      </a:r>
                      <a:r>
                        <a:rPr lang="en-US" sz="1800" b="0" i="0" u="none" strike="noStrike" noProof="0">
                          <a:solidFill>
                            <a:srgbClr val="000000"/>
                          </a:solidFill>
                          <a:latin typeface="Aptos"/>
                        </a:rPr>
                        <a:t>: Syncs data (e.g., Summary Care Record) across systems.</a:t>
                      </a:r>
                      <a:endParaRPr lang="en-US"/>
                    </a:p>
                  </a:txBody>
                  <a:tcPr/>
                </a:tc>
                <a:extLst>
                  <a:ext uri="{0D108BD9-81ED-4DB2-BD59-A6C34878D82A}">
                    <a16:rowId xmlns:a16="http://schemas.microsoft.com/office/drawing/2014/main" val="275007204"/>
                  </a:ext>
                </a:extLst>
              </a:tr>
              <a:tr h="370840">
                <a:tc>
                  <a:txBody>
                    <a:bodyPr/>
                    <a:lstStyle/>
                    <a:p>
                      <a:pPr lvl="0">
                        <a:buNone/>
                      </a:pPr>
                      <a:r>
                        <a:rPr lang="en-US" sz="1800" b="1" i="0" u="none" strike="noStrike" noProof="0">
                          <a:solidFill>
                            <a:srgbClr val="000000"/>
                          </a:solidFill>
                          <a:latin typeface="Aptos"/>
                        </a:rPr>
                        <a:t>Healthcare Providers</a:t>
                      </a:r>
                      <a:r>
                        <a:rPr lang="en-US" sz="1800" b="0" i="0" u="none" strike="noStrike" noProof="0">
                          <a:solidFill>
                            <a:srgbClr val="000000"/>
                          </a:solidFill>
                          <a:latin typeface="Aptos"/>
                        </a:rPr>
                        <a:t>: GP, Memory Clinic Team, Occupational Therapist, Dietitian, Speech Therapist – Assess, diagnose, and support Mary.</a:t>
                      </a:r>
                      <a:endParaRPr lang="en-US"/>
                    </a:p>
                  </a:txBody>
                  <a:tcPr/>
                </a:tc>
                <a:tc>
                  <a:txBody>
                    <a:bodyPr/>
                    <a:lstStyle/>
                    <a:p>
                      <a:pPr lvl="0">
                        <a:buNone/>
                      </a:pPr>
                      <a:r>
                        <a:rPr lang="en-US" sz="1800" b="1" i="0" u="none" strike="noStrike" noProof="0">
                          <a:solidFill>
                            <a:srgbClr val="000000"/>
                          </a:solidFill>
                          <a:latin typeface="Aptos"/>
                        </a:rPr>
                        <a:t>Specialized Systems</a:t>
                      </a:r>
                      <a:r>
                        <a:rPr lang="en-US" sz="1800" b="0" i="0" u="none" strike="noStrike" noProof="0">
                          <a:solidFill>
                            <a:srgbClr val="000000"/>
                          </a:solidFill>
                          <a:latin typeface="Aptos"/>
                        </a:rPr>
                        <a:t>: LIS, RIS/PACS, Genetic Testing Systems – Process tests and imaging.</a:t>
                      </a:r>
                      <a:endParaRPr lang="en-US"/>
                    </a:p>
                  </a:txBody>
                  <a:tcPr/>
                </a:tc>
                <a:extLst>
                  <a:ext uri="{0D108BD9-81ED-4DB2-BD59-A6C34878D82A}">
                    <a16:rowId xmlns:a16="http://schemas.microsoft.com/office/drawing/2014/main" val="3925409695"/>
                  </a:ext>
                </a:extLst>
              </a:tr>
              <a:tr h="370840">
                <a:tc rowSpan="2">
                  <a:txBody>
                    <a:bodyPr/>
                    <a:lstStyle/>
                    <a:p>
                      <a:pPr marL="0" lvl="0" indent="0" algn="l">
                        <a:lnSpc>
                          <a:spcPct val="100000"/>
                        </a:lnSpc>
                        <a:spcBef>
                          <a:spcPts val="0"/>
                        </a:spcBef>
                        <a:spcAft>
                          <a:spcPts val="0"/>
                        </a:spcAft>
                        <a:buClr>
                          <a:srgbClr val="000000"/>
                        </a:buClr>
                        <a:buNone/>
                      </a:pPr>
                      <a:r>
                        <a:rPr lang="en-US" sz="1800" b="1" i="0" u="none" strike="noStrike" noProof="0">
                          <a:solidFill>
                            <a:srgbClr val="000000"/>
                          </a:solidFill>
                          <a:latin typeface="Aptos"/>
                        </a:rPr>
                        <a:t>Specialists</a:t>
                      </a:r>
                      <a:r>
                        <a:rPr lang="en-US" sz="1800" b="0" i="0" u="none" strike="noStrike" noProof="0">
                          <a:solidFill>
                            <a:srgbClr val="000000"/>
                          </a:solidFill>
                          <a:latin typeface="Aptos"/>
                        </a:rPr>
                        <a:t>: Laboratory Technicians, Radiologist – Conduct tests (e.g., blood tests, MRI).</a:t>
                      </a:r>
                    </a:p>
                  </a:txBody>
                  <a:tcPr/>
                </a:tc>
                <a:tc>
                  <a:txBody>
                    <a:bodyPr/>
                    <a:lstStyle/>
                    <a:p>
                      <a:pPr marL="0" lvl="0" indent="0" algn="l">
                        <a:lnSpc>
                          <a:spcPct val="100000"/>
                        </a:lnSpc>
                        <a:spcBef>
                          <a:spcPts val="0"/>
                        </a:spcBef>
                        <a:spcAft>
                          <a:spcPts val="0"/>
                        </a:spcAft>
                        <a:buNone/>
                      </a:pPr>
                      <a:r>
                        <a:rPr lang="en-US" sz="1800" b="1" i="0" u="none" strike="noStrike" noProof="0">
                          <a:solidFill>
                            <a:srgbClr val="000000"/>
                          </a:solidFill>
                          <a:latin typeface="Aptos"/>
                        </a:rPr>
                        <a:t>Coordination Systems</a:t>
                      </a:r>
                      <a:r>
                        <a:rPr lang="en-US" sz="1800" b="0" i="0" u="none" strike="noStrike" noProof="0">
                          <a:solidFill>
                            <a:srgbClr val="000000"/>
                          </a:solidFill>
                          <a:latin typeface="Aptos"/>
                        </a:rPr>
                        <a:t>: Digital Referral System, Integrated Care Platform – Transmit referrals, share care plans.</a:t>
                      </a:r>
                      <a:endParaRPr lang="en-US"/>
                    </a:p>
                  </a:txBody>
                  <a:tcPr/>
                </a:tc>
                <a:extLst>
                  <a:ext uri="{0D108BD9-81ED-4DB2-BD59-A6C34878D82A}">
                    <a16:rowId xmlns:a16="http://schemas.microsoft.com/office/drawing/2014/main" val="2658465332"/>
                  </a:ext>
                </a:extLst>
              </a:tr>
              <a:tr h="370839">
                <a:tc vMerge="1">
                  <a:txBody>
                    <a:bodyPr/>
                    <a:lstStyle/>
                    <a:p>
                      <a:endParaRPr lang="en-US"/>
                    </a:p>
                  </a:txBody>
                  <a:tcPr/>
                </a:tc>
                <a:tc>
                  <a:txBody>
                    <a:bodyPr/>
                    <a:lstStyle/>
                    <a:p>
                      <a:pPr lvl="0">
                        <a:buNone/>
                      </a:pPr>
                      <a:r>
                        <a:rPr lang="en-US" sz="1800" b="1" i="0" u="none" strike="noStrike" noProof="0">
                          <a:solidFill>
                            <a:srgbClr val="000000"/>
                          </a:solidFill>
                          <a:latin typeface="Aptos"/>
                        </a:rPr>
                        <a:t>Patient Portal</a:t>
                      </a:r>
                      <a:r>
                        <a:rPr lang="en-US" sz="1800" b="0" i="0" u="none" strike="noStrike" noProof="0">
                          <a:solidFill>
                            <a:srgbClr val="000000"/>
                          </a:solidFill>
                          <a:latin typeface="Aptos"/>
                        </a:rPr>
                        <a:t>: Displays records, appointments for Mary.</a:t>
                      </a:r>
                      <a:endParaRPr lang="en-US"/>
                    </a:p>
                  </a:txBody>
                  <a:tcPr/>
                </a:tc>
                <a:extLst>
                  <a:ext uri="{0D108BD9-81ED-4DB2-BD59-A6C34878D82A}">
                    <a16:rowId xmlns:a16="http://schemas.microsoft.com/office/drawing/2014/main" val="907204013"/>
                  </a:ext>
                </a:extLst>
              </a:tr>
            </a:tbl>
          </a:graphicData>
        </a:graphic>
      </p:graphicFrame>
    </p:spTree>
    <p:extLst>
      <p:ext uri="{BB962C8B-B14F-4D97-AF65-F5344CB8AC3E}">
        <p14:creationId xmlns:p14="http://schemas.microsoft.com/office/powerpoint/2010/main" val="1408448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9A924-8478-8B55-14EC-B3E88F6B9121}"/>
              </a:ext>
            </a:extLst>
          </p:cNvPr>
          <p:cNvSpPr>
            <a:spLocks noGrp="1"/>
          </p:cNvSpPr>
          <p:nvPr>
            <p:ph type="title"/>
          </p:nvPr>
        </p:nvSpPr>
        <p:spPr/>
        <p:txBody>
          <a:bodyPr/>
          <a:lstStyle/>
          <a:p>
            <a:r>
              <a:rPr lang="en-US"/>
              <a:t>Swimlane (Step 1)</a:t>
            </a:r>
          </a:p>
        </p:txBody>
      </p:sp>
      <p:pic>
        <p:nvPicPr>
          <p:cNvPr id="5" name="Picture 4">
            <a:extLst>
              <a:ext uri="{FF2B5EF4-FFF2-40B4-BE49-F238E27FC236}">
                <a16:creationId xmlns:a16="http://schemas.microsoft.com/office/drawing/2014/main" id="{27B40D34-884D-AF98-9571-06349412E781}"/>
              </a:ext>
            </a:extLst>
          </p:cNvPr>
          <p:cNvPicPr>
            <a:picLocks noChangeAspect="1"/>
          </p:cNvPicPr>
          <p:nvPr/>
        </p:nvPicPr>
        <p:blipFill>
          <a:blip r:embed="rId3"/>
          <a:srcRect t="8659"/>
          <a:stretch/>
        </p:blipFill>
        <p:spPr>
          <a:xfrm>
            <a:off x="-1536" y="1392801"/>
            <a:ext cx="12192000" cy="4618456"/>
          </a:xfrm>
          <a:prstGeom prst="rect">
            <a:avLst/>
          </a:prstGeom>
        </p:spPr>
      </p:pic>
    </p:spTree>
    <p:extLst>
      <p:ext uri="{BB962C8B-B14F-4D97-AF65-F5344CB8AC3E}">
        <p14:creationId xmlns:p14="http://schemas.microsoft.com/office/powerpoint/2010/main" val="3287680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FF0AE37B-F8E0-5C91-BFAC-308AC9C90249}"/>
              </a:ext>
            </a:extLst>
          </p:cNvPr>
          <p:cNvSpPr>
            <a:spLocks noGrp="1"/>
          </p:cNvSpPr>
          <p:nvPr>
            <p:ph type="title"/>
          </p:nvPr>
        </p:nvSpPr>
        <p:spPr>
          <a:xfrm>
            <a:off x="406171" y="519143"/>
            <a:ext cx="10653578" cy="1132258"/>
          </a:xfrm>
        </p:spPr>
        <p:txBody>
          <a:bodyPr/>
          <a:lstStyle/>
          <a:p>
            <a:r>
              <a:rPr lang="en-US"/>
              <a:t>Swimlane (Step 2)</a:t>
            </a:r>
          </a:p>
        </p:txBody>
      </p:sp>
      <p:pic>
        <p:nvPicPr>
          <p:cNvPr id="27" name="Picture 26">
            <a:extLst>
              <a:ext uri="{FF2B5EF4-FFF2-40B4-BE49-F238E27FC236}">
                <a16:creationId xmlns:a16="http://schemas.microsoft.com/office/drawing/2014/main" id="{C3C1770E-4D9F-A962-0187-A3DAD05C44FA}"/>
              </a:ext>
            </a:extLst>
          </p:cNvPr>
          <p:cNvPicPr>
            <a:picLocks noChangeAspect="1"/>
          </p:cNvPicPr>
          <p:nvPr/>
        </p:nvPicPr>
        <p:blipFill>
          <a:blip r:embed="rId3"/>
          <a:stretch>
            <a:fillRect/>
          </a:stretch>
        </p:blipFill>
        <p:spPr>
          <a:xfrm>
            <a:off x="453568" y="0"/>
            <a:ext cx="11284863" cy="6858000"/>
          </a:xfrm>
          <a:prstGeom prst="rect">
            <a:avLst/>
          </a:prstGeom>
        </p:spPr>
      </p:pic>
    </p:spTree>
    <p:extLst>
      <p:ext uri="{BB962C8B-B14F-4D97-AF65-F5344CB8AC3E}">
        <p14:creationId xmlns:p14="http://schemas.microsoft.com/office/powerpoint/2010/main" val="23899699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1F8FC-E04E-C372-0428-A239570965F6}"/>
              </a:ext>
            </a:extLst>
          </p:cNvPr>
          <p:cNvSpPr>
            <a:spLocks noGrp="1"/>
          </p:cNvSpPr>
          <p:nvPr>
            <p:ph type="title"/>
          </p:nvPr>
        </p:nvSpPr>
        <p:spPr/>
        <p:txBody>
          <a:bodyPr/>
          <a:lstStyle/>
          <a:p>
            <a:r>
              <a:rPr lang="en-US"/>
              <a:t>Swimlane (Step 3)</a:t>
            </a:r>
          </a:p>
        </p:txBody>
      </p:sp>
      <p:pic>
        <p:nvPicPr>
          <p:cNvPr id="3" name="Content Placeholder 2" descr="A diagram of a project&#10;&#10;AI-generated content may be incorrect.">
            <a:extLst>
              <a:ext uri="{FF2B5EF4-FFF2-40B4-BE49-F238E27FC236}">
                <a16:creationId xmlns:a16="http://schemas.microsoft.com/office/drawing/2014/main" id="{2A5488A0-585E-0CAD-89AB-C767255C0D51}"/>
              </a:ext>
            </a:extLst>
          </p:cNvPr>
          <p:cNvPicPr>
            <a:picLocks noGrp="1" noChangeAspect="1"/>
          </p:cNvPicPr>
          <p:nvPr>
            <p:ph idx="1"/>
          </p:nvPr>
        </p:nvPicPr>
        <p:blipFill>
          <a:blip r:embed="rId3"/>
          <a:srcRect l="2322" t="5319" r="2049" b="2978"/>
          <a:stretch/>
        </p:blipFill>
        <p:spPr>
          <a:xfrm>
            <a:off x="1421932" y="1114769"/>
            <a:ext cx="9348136" cy="5612968"/>
          </a:xfrm>
        </p:spPr>
      </p:pic>
    </p:spTree>
    <p:extLst>
      <p:ext uri="{BB962C8B-B14F-4D97-AF65-F5344CB8AC3E}">
        <p14:creationId xmlns:p14="http://schemas.microsoft.com/office/powerpoint/2010/main" val="3861158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3BE8CE3-2052-A87A-DB80-7A9E46E0627D}"/>
              </a:ext>
            </a:extLst>
          </p:cNvPr>
          <p:cNvSpPr txBox="1"/>
          <p:nvPr/>
        </p:nvSpPr>
        <p:spPr>
          <a:xfrm>
            <a:off x="174171" y="246742"/>
            <a:ext cx="41656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t>Swimlane (Step 4)</a:t>
            </a:r>
          </a:p>
        </p:txBody>
      </p:sp>
      <p:sp>
        <p:nvSpPr>
          <p:cNvPr id="2" name="Rectangle 1">
            <a:extLst>
              <a:ext uri="{FF2B5EF4-FFF2-40B4-BE49-F238E27FC236}">
                <a16:creationId xmlns:a16="http://schemas.microsoft.com/office/drawing/2014/main" id="{2D7DB726-F9F9-78AA-12C1-6E01BC57D124}"/>
              </a:ext>
            </a:extLst>
          </p:cNvPr>
          <p:cNvSpPr/>
          <p:nvPr/>
        </p:nvSpPr>
        <p:spPr>
          <a:xfrm>
            <a:off x="2902226" y="831517"/>
            <a:ext cx="1563757" cy="33467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6245F7D-BA57-D021-05A8-44BCD6BBA68B}"/>
              </a:ext>
            </a:extLst>
          </p:cNvPr>
          <p:cNvPicPr>
            <a:picLocks noChangeAspect="1"/>
          </p:cNvPicPr>
          <p:nvPr/>
        </p:nvPicPr>
        <p:blipFill>
          <a:blip r:embed="rId3"/>
          <a:stretch>
            <a:fillRect/>
          </a:stretch>
        </p:blipFill>
        <p:spPr>
          <a:xfrm>
            <a:off x="2644874" y="0"/>
            <a:ext cx="8435210" cy="6858000"/>
          </a:xfrm>
          <a:prstGeom prst="rect">
            <a:avLst/>
          </a:prstGeom>
        </p:spPr>
      </p:pic>
    </p:spTree>
    <p:extLst>
      <p:ext uri="{BB962C8B-B14F-4D97-AF65-F5344CB8AC3E}">
        <p14:creationId xmlns:p14="http://schemas.microsoft.com/office/powerpoint/2010/main" val="2803781756"/>
      </p:ext>
    </p:extLst>
  </p:cSld>
  <p:clrMapOvr>
    <a:masterClrMapping/>
  </p:clrMapOvr>
</p:sld>
</file>

<file path=ppt/theme/theme1.xml><?xml version="1.0" encoding="utf-8"?>
<a:theme xmlns:a="http://schemas.openxmlformats.org/drawingml/2006/main" name="VanillaVTI">
  <a:themeElements>
    <a:clrScheme name="VanillaVTI">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VanillaVTI">
      <a:majorFont>
        <a:latin typeface="Neue Haas Grotesk Text Pro"/>
        <a:ea typeface=""/>
        <a:cs typeface=""/>
      </a:majorFont>
      <a:minorFont>
        <a:latin typeface="Neue Haas Grotesk Text Pro"/>
        <a:ea typeface=""/>
        <a:cs typeface=""/>
      </a:minorFont>
    </a:fontScheme>
    <a:fmtScheme name="Vanilla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AACC6CF0-9F86-48CC-9C4E-CA578EE0A0A0}" vid="{3BDE51FE-56D6-4100-AFB5-5B4AEDCE2E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ECF6AA53A67D74CBB1218511F91FD23" ma:contentTypeVersion="10" ma:contentTypeDescription="Create a new document." ma:contentTypeScope="" ma:versionID="112274a86bb6b020d13e85b1157bea87">
  <xsd:schema xmlns:xsd="http://www.w3.org/2001/XMLSchema" xmlns:xs="http://www.w3.org/2001/XMLSchema" xmlns:p="http://schemas.microsoft.com/office/2006/metadata/properties" xmlns:ns3="ff01a0b4-08ee-4096-9952-6d33125cd2fb" targetNamespace="http://schemas.microsoft.com/office/2006/metadata/properties" ma:root="true" ma:fieldsID="f9a64f42501a1826d4734cd0fc48d2dd" ns3:_="">
    <xsd:import namespace="ff01a0b4-08ee-4096-9952-6d33125cd2fb"/>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SystemTags"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f01a0b4-08ee-4096-9952-6d33125cd2fb"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ff01a0b4-08ee-4096-9952-6d33125cd2fb" xsi:nil="true"/>
  </documentManagement>
</p:properties>
</file>

<file path=customXml/itemProps1.xml><?xml version="1.0" encoding="utf-8"?>
<ds:datastoreItem xmlns:ds="http://schemas.openxmlformats.org/officeDocument/2006/customXml" ds:itemID="{A68DC470-32DA-4D32-A3F5-949C568A74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f01a0b4-08ee-4096-9952-6d33125cd2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303576F-54C8-4A75-A1E0-0C3FBEEF80EA}">
  <ds:schemaRefs>
    <ds:schemaRef ds:uri="http://schemas.microsoft.com/sharepoint/v3/contenttype/forms"/>
  </ds:schemaRefs>
</ds:datastoreItem>
</file>

<file path=customXml/itemProps3.xml><?xml version="1.0" encoding="utf-8"?>
<ds:datastoreItem xmlns:ds="http://schemas.openxmlformats.org/officeDocument/2006/customXml" ds:itemID="{E9E86DAC-1278-4B78-9F03-19D79DDDB13D}">
  <ds:schemaRefs>
    <ds:schemaRef ds:uri="ff01a0b4-08ee-4096-9952-6d33125cd2fb"/>
    <ds:schemaRef ds:uri="http://purl.org/dc/dcmitype/"/>
    <ds:schemaRef ds:uri="http://www.w3.org/XML/1998/namespace"/>
    <ds:schemaRef ds:uri="http://purl.org/dc/terms/"/>
    <ds:schemaRef ds:uri="http://purl.org/dc/elements/1.1/"/>
    <ds:schemaRef ds:uri="http://schemas.openxmlformats.org/package/2006/metadata/core-properties"/>
    <ds:schemaRef ds:uri="http://schemas.microsoft.com/office/2006/documentManagement/types"/>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3711</Words>
  <Application>Microsoft Office PowerPoint</Application>
  <PresentationFormat>Widescreen</PresentationFormat>
  <Paragraphs>164</Paragraphs>
  <Slides>14</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Aptos</vt:lpstr>
      <vt:lpstr>Arial</vt:lpstr>
      <vt:lpstr>Calibri</vt:lpstr>
      <vt:lpstr>Courier New</vt:lpstr>
      <vt:lpstr>Neue Haas Grotesk Text Pro</vt:lpstr>
      <vt:lpstr>Open Sans</vt:lpstr>
      <vt:lpstr>VanillaVTI</vt:lpstr>
      <vt:lpstr>Exploring Mary’s Journey:  Managing Mild Cognitive Impairment (MCI)</vt:lpstr>
      <vt:lpstr>Meet Group 19</vt:lpstr>
      <vt:lpstr>Understanding Mild Cognitive Impairment (MCI) </vt:lpstr>
      <vt:lpstr>Meet Mary: Our Fictional Patient and Methodology </vt:lpstr>
      <vt:lpstr>Identification of Main Actors and Interactions </vt:lpstr>
      <vt:lpstr>Swimlane (Step 1)</vt:lpstr>
      <vt:lpstr>Swimlane (Step 2)</vt:lpstr>
      <vt:lpstr>Swimlane (Step 3)</vt:lpstr>
      <vt:lpstr>PowerPoint Presentation</vt:lpstr>
      <vt:lpstr>Data-flows between Actors </vt:lpstr>
      <vt:lpstr>What We Noticed in Mary’s Journey </vt:lpstr>
      <vt:lpstr>Challenges in Mary’s Care Journey </vt:lpstr>
      <vt:lpstr>Solution Ideas to Improve Mary’s Care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wathiqclaw gmail</dc:creator>
  <cp:lastModifiedBy>Mohammad Soualhi</cp:lastModifiedBy>
  <cp:revision>2</cp:revision>
  <dcterms:created xsi:type="dcterms:W3CDTF">2025-03-18T11:34:55Z</dcterms:created>
  <dcterms:modified xsi:type="dcterms:W3CDTF">2025-03-24T17:42:15Z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0x010100AECF6AA53A67D74CBB1218511F91FD23</vt:lpwstr>
  </property>
</Properties>
</file>